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20" r:id="rId2"/>
    <p:sldId id="353" r:id="rId3"/>
    <p:sldId id="328" r:id="rId4"/>
    <p:sldId id="330" r:id="rId5"/>
    <p:sldId id="331" r:id="rId6"/>
    <p:sldId id="332" r:id="rId7"/>
    <p:sldId id="333" r:id="rId8"/>
    <p:sldId id="321" r:id="rId9"/>
    <p:sldId id="322" r:id="rId10"/>
    <p:sldId id="335" r:id="rId11"/>
    <p:sldId id="336" r:id="rId12"/>
    <p:sldId id="337" r:id="rId13"/>
    <p:sldId id="339" r:id="rId14"/>
    <p:sldId id="351" r:id="rId15"/>
    <p:sldId id="334" r:id="rId16"/>
    <p:sldId id="352" r:id="rId17"/>
    <p:sldId id="349" r:id="rId18"/>
    <p:sldId id="345" r:id="rId19"/>
    <p:sldId id="347" r:id="rId20"/>
    <p:sldId id="338" r:id="rId21"/>
    <p:sldId id="340" r:id="rId22"/>
    <p:sldId id="341" r:id="rId23"/>
    <p:sldId id="342" r:id="rId24"/>
    <p:sldId id="344" r:id="rId25"/>
    <p:sldId id="343" r:id="rId26"/>
    <p:sldId id="350" r:id="rId27"/>
    <p:sldId id="348" r:id="rId28"/>
    <p:sldId id="346"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4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ja-JP" sz="2160" b="1" i="0" u="none" strike="noStrike" kern="1200" baseline="0">
                <a:solidFill>
                  <a:prstClr val="black"/>
                </a:solidFill>
                <a:latin typeface="+mn-lt"/>
                <a:ea typeface="+mn-ea"/>
                <a:cs typeface="+mn-cs"/>
              </a:defRPr>
            </a:pPr>
            <a:r>
              <a:rPr lang="en-US" sz="2200" b="1" i="0" baseline="0" dirty="0">
                <a:effectLst/>
              </a:rPr>
              <a:t>US "GE" Export sales</a:t>
            </a:r>
            <a:endParaRPr lang="en-US" sz="2200" b="1" dirty="0">
              <a:effectLst/>
            </a:endParaRPr>
          </a:p>
          <a:p>
            <a:pPr marL="0" marR="0" indent="0" algn="ctr" defTabSz="914400" rtl="0" eaLnBrk="1" fontAlgn="auto" latinLnBrk="0" hangingPunct="1">
              <a:lnSpc>
                <a:spcPct val="100000"/>
              </a:lnSpc>
              <a:spcBef>
                <a:spcPts val="0"/>
              </a:spcBef>
              <a:spcAft>
                <a:spcPts val="0"/>
              </a:spcAft>
              <a:buClrTx/>
              <a:buSzTx/>
              <a:buFontTx/>
              <a:buNone/>
              <a:tabLst/>
              <a:defRPr lang="ja-JP" sz="2160" b="1" i="0" u="none" strike="noStrike" kern="1200" baseline="0">
                <a:solidFill>
                  <a:prstClr val="black"/>
                </a:solidFill>
                <a:latin typeface="+mn-lt"/>
                <a:ea typeface="+mn-ea"/>
                <a:cs typeface="+mn-cs"/>
              </a:defRPr>
            </a:pPr>
            <a:r>
              <a:rPr lang="en-US" sz="2100" b="1" u="sng" dirty="0"/>
              <a:t>Hitachi-GE</a:t>
            </a:r>
          </a:p>
        </c:rich>
      </c:tx>
      <c:layout/>
      <c:overlay val="0"/>
    </c:title>
    <c:autoTitleDeleted val="0"/>
    <c:plotArea>
      <c:layout/>
      <c:pieChart>
        <c:varyColors val="1"/>
        <c:ser>
          <c:idx val="0"/>
          <c:order val="0"/>
          <c:tx>
            <c:strRef>
              <c:f>Sheet1!$B$1</c:f>
              <c:strCache>
                <c:ptCount val="1"/>
                <c:pt idx="0">
                  <c:v>Hitachi GE</c:v>
                </c:pt>
              </c:strCache>
            </c:strRef>
          </c:tx>
          <c:spPr>
            <a:solidFill>
              <a:srgbClr val="93CB17"/>
            </a:solidFill>
          </c:spPr>
          <c:dPt>
            <c:idx val="1"/>
            <c:bubble3D val="0"/>
            <c:spPr>
              <a:solidFill>
                <a:srgbClr val="81562B"/>
              </a:solidFill>
            </c:spPr>
            <c:extLst xmlns:c16r2="http://schemas.microsoft.com/office/drawing/2015/06/chart">
              <c:ext xmlns:c16="http://schemas.microsoft.com/office/drawing/2014/chart" uri="{C3380CC4-5D6E-409C-BE32-E72D297353CC}">
                <c16:uniqueId val="{00000001-1BCB-4714-BB16-31D6A89E7F8E}"/>
              </c:ext>
            </c:extLst>
          </c:dPt>
          <c:dLbls>
            <c:dLbl>
              <c:idx val="0"/>
              <c:layout>
                <c:manualLayout>
                  <c:x val="-0.175831228643589"/>
                  <c:y val="0.199897825271841"/>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BCB-4714-BB16-31D6A89E7F8E}"/>
                </c:ext>
              </c:extLst>
            </c:dLbl>
            <c:dLbl>
              <c:idx val="1"/>
              <c:layout>
                <c:manualLayout>
                  <c:x val="0.251300698261774"/>
                  <c:y val="-0.202873781402325"/>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BCB-4714-BB16-31D6A89E7F8E}"/>
                </c:ext>
              </c:extLst>
            </c:dLbl>
            <c:spPr>
              <a:noFill/>
              <a:ln>
                <a:noFill/>
              </a:ln>
              <a:effectLst/>
            </c:spPr>
            <c:txPr>
              <a:bodyPr/>
              <a:lstStyle/>
              <a:p>
                <a:pPr>
                  <a:defRPr lang="ja-JP" sz="3200" b="1"/>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GE</c:v>
                </c:pt>
                <c:pt idx="1">
                  <c:v>Hitachi</c:v>
                </c:pt>
              </c:strCache>
            </c:strRef>
          </c:cat>
          <c:val>
            <c:numRef>
              <c:f>Sheet1!$B$2:$B$3</c:f>
              <c:numCache>
                <c:formatCode>0%</c:formatCode>
                <c:ptCount val="2"/>
                <c:pt idx="0">
                  <c:v>0.2</c:v>
                </c:pt>
                <c:pt idx="1">
                  <c:v>0.8</c:v>
                </c:pt>
              </c:numCache>
            </c:numRef>
          </c:val>
          <c:extLst xmlns:c16r2="http://schemas.microsoft.com/office/drawing/2015/06/chart">
            <c:ext xmlns:c16="http://schemas.microsoft.com/office/drawing/2014/chart" uri="{C3380CC4-5D6E-409C-BE32-E72D297353CC}">
              <c16:uniqueId val="{00000003-1BCB-4714-BB16-31D6A89E7F8E}"/>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lang="ja-JP" sz="2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162729658793"/>
          <c:y val="0.187227646544182"/>
          <c:w val="0.472348604151754"/>
          <c:h val="0.692777952755906"/>
        </c:manualLayout>
      </c:layout>
      <c:pieChart>
        <c:varyColors val="1"/>
        <c:ser>
          <c:idx val="0"/>
          <c:order val="0"/>
          <c:tx>
            <c:strRef>
              <c:f>Sheet1!$B$1</c:f>
              <c:strCache>
                <c:ptCount val="1"/>
                <c:pt idx="0">
                  <c:v>Percent Ownership</c:v>
                </c:pt>
              </c:strCache>
            </c:strRef>
          </c:tx>
          <c:dPt>
            <c:idx val="0"/>
            <c:bubble3D val="0"/>
            <c:explosion val="4"/>
            <c:spPr>
              <a:solidFill>
                <a:srgbClr val="93CB17"/>
              </a:solidFill>
            </c:spPr>
            <c:extLst xmlns:c16r2="http://schemas.microsoft.com/office/drawing/2015/06/chart">
              <c:ext xmlns:c16="http://schemas.microsoft.com/office/drawing/2014/chart" uri="{C3380CC4-5D6E-409C-BE32-E72D297353CC}">
                <c16:uniqueId val="{00000001-E4FA-4C60-AF6B-56B2B7AD8C2C}"/>
              </c:ext>
            </c:extLst>
          </c:dPt>
          <c:dPt>
            <c:idx val="1"/>
            <c:bubble3D val="0"/>
            <c:spPr>
              <a:solidFill>
                <a:srgbClr val="81562B"/>
              </a:solidFill>
            </c:spPr>
            <c:extLst xmlns:c16r2="http://schemas.microsoft.com/office/drawing/2015/06/chart">
              <c:ext xmlns:c16="http://schemas.microsoft.com/office/drawing/2014/chart" uri="{C3380CC4-5D6E-409C-BE32-E72D297353CC}">
                <c16:uniqueId val="{00000003-E4FA-4C60-AF6B-56B2B7AD8C2C}"/>
              </c:ext>
            </c:extLst>
          </c:dPt>
          <c:dPt>
            <c:idx val="2"/>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5-E4FA-4C60-AF6B-56B2B7AD8C2C}"/>
              </c:ext>
            </c:extLst>
          </c:dPt>
          <c:dLbls>
            <c:dLbl>
              <c:idx val="0"/>
              <c:layout>
                <c:manualLayout>
                  <c:x val="-0.197348842758292"/>
                  <c:y val="-0.243167804024497"/>
                </c:manualLayout>
              </c:layout>
              <c:tx>
                <c:rich>
                  <a:bodyPr/>
                  <a:lstStyle/>
                  <a:p>
                    <a:pPr>
                      <a:defRPr lang="ja-JP" sz="28700" b="1">
                        <a:latin typeface="Calibri" panose="020F0502020204030204" pitchFamily="34" charset="0"/>
                      </a:defRPr>
                    </a:pPr>
                    <a:r>
                      <a:rPr lang="en-US" sz="6000" dirty="0">
                        <a:latin typeface="Calibri" panose="020F0502020204030204" pitchFamily="34" charset="0"/>
                      </a:rPr>
                      <a:t>87%</a:t>
                    </a:r>
                    <a:endParaRPr lang="en-US" sz="28700" dirty="0"/>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4FA-4C60-AF6B-56B2B7AD8C2C}"/>
                </c:ext>
              </c:extLst>
            </c:dLbl>
            <c:dLbl>
              <c:idx val="1"/>
              <c:layout>
                <c:manualLayout>
                  <c:x val="0.0858519446432832"/>
                  <c:y val="0.145251793525809"/>
                </c:manualLayout>
              </c:layout>
              <c:spPr/>
              <c:txPr>
                <a:bodyPr/>
                <a:lstStyle/>
                <a:p>
                  <a:pPr>
                    <a:defRPr lang="ja-JP" sz="2800" b="1">
                      <a:latin typeface="Calibri" panose="020F0502020204030204" pitchFamily="34" charset="0"/>
                    </a:defRPr>
                  </a:pPr>
                  <a:endParaRPr lang="en-US"/>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4FA-4C60-AF6B-56B2B7AD8C2C}"/>
                </c:ext>
              </c:extLst>
            </c:dLbl>
            <c:dLbl>
              <c:idx val="2"/>
              <c:layout>
                <c:manualLayout>
                  <c:x val="0.0108288566732897"/>
                  <c:y val="0.0093391022822655"/>
                </c:manualLayout>
              </c:layout>
              <c:spPr/>
              <c:txPr>
                <a:bodyPr/>
                <a:lstStyle/>
                <a:p>
                  <a:pPr>
                    <a:defRPr lang="ja-JP" sz="2800" b="1">
                      <a:latin typeface="Calibri" panose="020F0502020204030204" pitchFamily="34" charset="0"/>
                    </a:defRPr>
                  </a:pPr>
                  <a:endParaRPr lang="en-US"/>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4FA-4C60-AF6B-56B2B7AD8C2C}"/>
                </c:ext>
              </c:extLst>
            </c:dLbl>
            <c:spPr>
              <a:noFill/>
              <a:ln>
                <a:noFill/>
              </a:ln>
              <a:effectLst/>
            </c:spPr>
            <c:txPr>
              <a:bodyPr/>
              <a:lstStyle/>
              <a:p>
                <a:pPr>
                  <a:defRPr lang="ja-JP" sz="1800" b="1">
                    <a:latin typeface="Calibri" panose="020F0502020204030204" pitchFamily="34" charset="0"/>
                  </a:defRPr>
                </a:pPr>
                <a:endParaRPr lang="en-US"/>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Toshiba</c:v>
                </c:pt>
                <c:pt idx="1">
                  <c:v>Kazatomprom</c:v>
                </c:pt>
                <c:pt idx="2">
                  <c:v>Ishikawajima-Harima Heavy Industries</c:v>
                </c:pt>
              </c:strCache>
            </c:strRef>
          </c:cat>
          <c:val>
            <c:numRef>
              <c:f>Sheet1!$B$2:$B$4</c:f>
              <c:numCache>
                <c:formatCode>0%</c:formatCode>
                <c:ptCount val="3"/>
                <c:pt idx="0">
                  <c:v>0.87</c:v>
                </c:pt>
                <c:pt idx="1">
                  <c:v>0.1</c:v>
                </c:pt>
                <c:pt idx="2">
                  <c:v>0.03</c:v>
                </c:pt>
              </c:numCache>
            </c:numRef>
          </c:val>
          <c:extLst xmlns:c16r2="http://schemas.microsoft.com/office/drawing/2015/06/chart">
            <c:ext xmlns:c16="http://schemas.microsoft.com/office/drawing/2014/chart" uri="{C3380CC4-5D6E-409C-BE32-E72D297353CC}">
              <c16:uniqueId val="{00000006-E4FA-4C60-AF6B-56B2B7AD8C2C}"/>
            </c:ext>
          </c:extLst>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562798496778812"/>
          <c:y val="0.10703885047364"/>
          <c:w val="0.42785564304462"/>
          <c:h val="0.719245844269467"/>
        </c:manualLayout>
      </c:layout>
      <c:overlay val="0"/>
      <c:txPr>
        <a:bodyPr/>
        <a:lstStyle/>
        <a:p>
          <a:pPr>
            <a:defRPr lang="ja-JP" sz="2800" b="1">
              <a:latin typeface="Calibri" panose="020F0502020204030204" pitchFamily="34" charset="0"/>
            </a:defRPr>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087802703907"/>
          <c:y val="0.049960875984252"/>
          <c:w val="0.533190357784224"/>
          <c:h val="0.825346456692913"/>
        </c:manualLayout>
      </c:layout>
      <c:barChart>
        <c:barDir val="col"/>
        <c:grouping val="stacked"/>
        <c:varyColors val="0"/>
        <c:ser>
          <c:idx val="0"/>
          <c:order val="0"/>
          <c:tx>
            <c:strRef>
              <c:f>Sheet1!$B$1</c:f>
              <c:strCache>
                <c:ptCount val="1"/>
                <c:pt idx="0">
                  <c:v>Military</c:v>
                </c:pt>
              </c:strCache>
            </c:strRef>
          </c:tx>
          <c:spPr>
            <a:solidFill>
              <a:srgbClr val="FF0000"/>
            </a:solidFill>
          </c:spPr>
          <c:invertIfNegative val="0"/>
          <c:cat>
            <c:strRef>
              <c:f>Sheet1!$A$2:$A$4</c:f>
              <c:strCache>
                <c:ptCount val="3"/>
                <c:pt idx="0">
                  <c:v>China</c:v>
                </c:pt>
                <c:pt idx="1">
                  <c:v>United States</c:v>
                </c:pt>
                <c:pt idx="2">
                  <c:v>Russia</c:v>
                </c:pt>
              </c:strCache>
            </c:strRef>
          </c:cat>
          <c:val>
            <c:numRef>
              <c:f>Sheet1!$B$2:$B$4</c:f>
              <c:numCache>
                <c:formatCode>General</c:formatCode>
                <c:ptCount val="3"/>
                <c:pt idx="0">
                  <c:v>1.8</c:v>
                </c:pt>
                <c:pt idx="1">
                  <c:v>38.30000000000001</c:v>
                </c:pt>
                <c:pt idx="2">
                  <c:v>88.0</c:v>
                </c:pt>
              </c:numCache>
            </c:numRef>
          </c:val>
          <c:extLst xmlns:c16r2="http://schemas.microsoft.com/office/drawing/2015/06/chart">
            <c:ext xmlns:c16="http://schemas.microsoft.com/office/drawing/2014/chart" uri="{C3380CC4-5D6E-409C-BE32-E72D297353CC}">
              <c16:uniqueId val="{00000000-9EFC-4931-85C1-B20FF55669A0}"/>
            </c:ext>
          </c:extLst>
        </c:ser>
        <c:ser>
          <c:idx val="1"/>
          <c:order val="1"/>
          <c:tx>
            <c:strRef>
              <c:f>Sheet1!$C$1</c:f>
              <c:strCache>
                <c:ptCount val="1"/>
                <c:pt idx="0">
                  <c:v>Excess military material</c:v>
                </c:pt>
              </c:strCache>
            </c:strRef>
          </c:tx>
          <c:spPr>
            <a:solidFill>
              <a:srgbClr val="0000FF"/>
            </a:solidFill>
          </c:spPr>
          <c:invertIfNegative val="0"/>
          <c:cat>
            <c:strRef>
              <c:f>Sheet1!$A$2:$A$4</c:f>
              <c:strCache>
                <c:ptCount val="3"/>
                <c:pt idx="0">
                  <c:v>China</c:v>
                </c:pt>
                <c:pt idx="1">
                  <c:v>United States</c:v>
                </c:pt>
                <c:pt idx="2">
                  <c:v>Russia</c:v>
                </c:pt>
              </c:strCache>
            </c:strRef>
          </c:cat>
          <c:val>
            <c:numRef>
              <c:f>Sheet1!$C$2:$C$4</c:f>
              <c:numCache>
                <c:formatCode>General</c:formatCode>
                <c:ptCount val="3"/>
                <c:pt idx="1">
                  <c:v>49.3</c:v>
                </c:pt>
                <c:pt idx="2">
                  <c:v>34.0</c:v>
                </c:pt>
              </c:numCache>
            </c:numRef>
          </c:val>
          <c:extLst xmlns:c16r2="http://schemas.microsoft.com/office/drawing/2015/06/chart">
            <c:ext xmlns:c16="http://schemas.microsoft.com/office/drawing/2014/chart" uri="{C3380CC4-5D6E-409C-BE32-E72D297353CC}">
              <c16:uniqueId val="{00000001-9EFC-4931-85C1-B20FF55669A0}"/>
            </c:ext>
          </c:extLst>
        </c:ser>
        <c:ser>
          <c:idx val="2"/>
          <c:order val="2"/>
          <c:tx>
            <c:strRef>
              <c:f>Sheet1!$D$1</c:f>
              <c:strCache>
                <c:ptCount val="1"/>
                <c:pt idx="0">
                  <c:v>Additional strategic stockpile</c:v>
                </c:pt>
              </c:strCache>
            </c:strRef>
          </c:tx>
          <c:spPr>
            <a:solidFill>
              <a:srgbClr val="FFC000"/>
            </a:solidFill>
          </c:spPr>
          <c:invertIfNegative val="0"/>
          <c:cat>
            <c:strRef>
              <c:f>Sheet1!$A$2:$A$4</c:f>
              <c:strCache>
                <c:ptCount val="3"/>
                <c:pt idx="0">
                  <c:v>China</c:v>
                </c:pt>
                <c:pt idx="1">
                  <c:v>United States</c:v>
                </c:pt>
                <c:pt idx="2">
                  <c:v>Russia</c:v>
                </c:pt>
              </c:strCache>
            </c:strRef>
          </c:cat>
          <c:val>
            <c:numRef>
              <c:f>Sheet1!$D$2:$D$4</c:f>
              <c:numCache>
                <c:formatCode>General</c:formatCode>
                <c:ptCount val="3"/>
                <c:pt idx="2">
                  <c:v>6.0</c:v>
                </c:pt>
              </c:numCache>
            </c:numRef>
          </c:val>
          <c:extLst xmlns:c16r2="http://schemas.microsoft.com/office/drawing/2015/06/chart">
            <c:ext xmlns:c16="http://schemas.microsoft.com/office/drawing/2014/chart" uri="{C3380CC4-5D6E-409C-BE32-E72D297353CC}">
              <c16:uniqueId val="{00000002-9EFC-4931-85C1-B20FF55669A0}"/>
            </c:ext>
          </c:extLst>
        </c:ser>
        <c:ser>
          <c:idx val="3"/>
          <c:order val="3"/>
          <c:tx>
            <c:strRef>
              <c:f>Sheet1!$E$1</c:f>
              <c:strCache>
                <c:ptCount val="1"/>
                <c:pt idx="0">
                  <c:v>Civilian stockpile</c:v>
                </c:pt>
              </c:strCache>
            </c:strRef>
          </c:tx>
          <c:spPr>
            <a:solidFill>
              <a:srgbClr val="00CC00"/>
            </a:solidFill>
          </c:spPr>
          <c:invertIfNegative val="0"/>
          <c:cat>
            <c:strRef>
              <c:f>Sheet1!$A$2:$A$4</c:f>
              <c:strCache>
                <c:ptCount val="3"/>
                <c:pt idx="0">
                  <c:v>China</c:v>
                </c:pt>
                <c:pt idx="1">
                  <c:v>United States</c:v>
                </c:pt>
                <c:pt idx="2">
                  <c:v>Russia</c:v>
                </c:pt>
              </c:strCache>
            </c:strRef>
          </c:cat>
          <c:val>
            <c:numRef>
              <c:f>Sheet1!$E$2:$E$4</c:f>
              <c:numCache>
                <c:formatCode>General</c:formatCode>
                <c:ptCount val="3"/>
                <c:pt idx="2">
                  <c:v>49.5</c:v>
                </c:pt>
              </c:numCache>
            </c:numRef>
          </c:val>
          <c:extLst xmlns:c16r2="http://schemas.microsoft.com/office/drawing/2015/06/chart">
            <c:ext xmlns:c16="http://schemas.microsoft.com/office/drawing/2014/chart" uri="{C3380CC4-5D6E-409C-BE32-E72D297353CC}">
              <c16:uniqueId val="{00000003-9EFC-4931-85C1-B20FF55669A0}"/>
            </c:ext>
          </c:extLst>
        </c:ser>
        <c:dLbls>
          <c:showLegendKey val="0"/>
          <c:showVal val="0"/>
          <c:showCatName val="0"/>
          <c:showSerName val="0"/>
          <c:showPercent val="0"/>
          <c:showBubbleSize val="0"/>
        </c:dLbls>
        <c:gapWidth val="150"/>
        <c:overlap val="100"/>
        <c:axId val="-2035822408"/>
        <c:axId val="-2076775880"/>
      </c:barChart>
      <c:catAx>
        <c:axId val="-2035822408"/>
        <c:scaling>
          <c:orientation val="minMax"/>
        </c:scaling>
        <c:delete val="0"/>
        <c:axPos val="b"/>
        <c:numFmt formatCode="General" sourceLinked="0"/>
        <c:majorTickMark val="out"/>
        <c:minorTickMark val="none"/>
        <c:tickLblPos val="nextTo"/>
        <c:txPr>
          <a:bodyPr/>
          <a:lstStyle/>
          <a:p>
            <a:pPr>
              <a:defRPr lang="ja-JP" sz="1600" b="1"/>
            </a:pPr>
            <a:endParaRPr lang="en-US"/>
          </a:p>
        </c:txPr>
        <c:crossAx val="-2076775880"/>
        <c:crosses val="autoZero"/>
        <c:auto val="1"/>
        <c:lblAlgn val="ctr"/>
        <c:lblOffset val="100"/>
        <c:noMultiLvlLbl val="0"/>
      </c:catAx>
      <c:valAx>
        <c:axId val="-2076775880"/>
        <c:scaling>
          <c:orientation val="minMax"/>
        </c:scaling>
        <c:delete val="0"/>
        <c:axPos val="l"/>
        <c:majorGridlines/>
        <c:title>
          <c:tx>
            <c:rich>
              <a:bodyPr rot="-5400000" vert="horz"/>
              <a:lstStyle/>
              <a:p>
                <a:pPr>
                  <a:defRPr lang="ja-JP" sz="2000"/>
                </a:pPr>
                <a:r>
                  <a:rPr lang="en-US" sz="2000" dirty="0"/>
                  <a:t>Metric Tons Separated Plutonium</a:t>
                </a:r>
              </a:p>
            </c:rich>
          </c:tx>
          <c:layout>
            <c:manualLayout>
              <c:xMode val="edge"/>
              <c:yMode val="edge"/>
              <c:x val="0.00823800326845936"/>
              <c:y val="0.0771653543307087"/>
            </c:manualLayout>
          </c:layout>
          <c:overlay val="0"/>
        </c:title>
        <c:numFmt formatCode="General" sourceLinked="1"/>
        <c:majorTickMark val="out"/>
        <c:minorTickMark val="none"/>
        <c:tickLblPos val="nextTo"/>
        <c:txPr>
          <a:bodyPr/>
          <a:lstStyle/>
          <a:p>
            <a:pPr>
              <a:defRPr lang="ja-JP" sz="1600" b="1"/>
            </a:pPr>
            <a:endParaRPr lang="en-US"/>
          </a:p>
        </c:txPr>
        <c:crossAx val="-2035822408"/>
        <c:crosses val="autoZero"/>
        <c:crossBetween val="between"/>
      </c:valAx>
    </c:plotArea>
    <c:legend>
      <c:legendPos val="r"/>
      <c:layout>
        <c:manualLayout>
          <c:xMode val="edge"/>
          <c:yMode val="edge"/>
          <c:x val="0.753365566146337"/>
          <c:y val="0.0218100393700787"/>
          <c:w val="0.240835865911498"/>
          <c:h val="0.878254921259843"/>
        </c:manualLayout>
      </c:layout>
      <c:overlay val="0"/>
      <c:txPr>
        <a:bodyPr/>
        <a:lstStyle/>
        <a:p>
          <a:pPr>
            <a:defRPr lang="ja-JP" sz="1600" b="1"/>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75497224167"/>
          <c:y val="0.132613903948666"/>
          <c:w val="0.551788806004513"/>
          <c:h val="0.781087564798576"/>
        </c:manualLayout>
      </c:layout>
      <c:barChart>
        <c:barDir val="col"/>
        <c:grouping val="clustered"/>
        <c:varyColors val="0"/>
        <c:ser>
          <c:idx val="0"/>
          <c:order val="0"/>
          <c:tx>
            <c:strRef>
              <c:f>Sheet1!$B$1</c:f>
              <c:strCache>
                <c:ptCount val="1"/>
                <c:pt idx="0">
                  <c:v>Weapons-grade Pu</c:v>
                </c:pt>
              </c:strCache>
            </c:strRef>
          </c:tx>
          <c:spPr>
            <a:solidFill>
              <a:srgbClr val="93CB17"/>
            </a:solidFill>
          </c:spPr>
          <c:invertIfNegative val="0"/>
          <c:dLbls>
            <c:delete val="1"/>
          </c:dLbls>
          <c:cat>
            <c:strRef>
              <c:f>Sheet1!$A$2</c:f>
              <c:strCache>
                <c:ptCount val="1"/>
                <c:pt idx="0">
                  <c:v>1 AP1000 reactor</c:v>
                </c:pt>
              </c:strCache>
            </c:strRef>
          </c:cat>
          <c:val>
            <c:numRef>
              <c:f>Sheet1!$B$2</c:f>
              <c:numCache>
                <c:formatCode>General</c:formatCode>
                <c:ptCount val="1"/>
                <c:pt idx="0">
                  <c:v>150.0</c:v>
                </c:pt>
              </c:numCache>
            </c:numRef>
          </c:val>
          <c:extLst xmlns:c16r2="http://schemas.microsoft.com/office/drawing/2015/06/chart">
            <c:ext xmlns:c16="http://schemas.microsoft.com/office/drawing/2014/chart" uri="{C3380CC4-5D6E-409C-BE32-E72D297353CC}">
              <c16:uniqueId val="{00000000-6D08-4C8F-B148-6273C2E9613D}"/>
            </c:ext>
          </c:extLst>
        </c:ser>
        <c:ser>
          <c:idx val="1"/>
          <c:order val="1"/>
          <c:tx>
            <c:strRef>
              <c:f>Sheet1!$C$1</c:f>
              <c:strCache>
                <c:ptCount val="1"/>
                <c:pt idx="0">
                  <c:v>Reactor-grade Pu</c:v>
                </c:pt>
              </c:strCache>
            </c:strRef>
          </c:tx>
          <c:spPr>
            <a:solidFill>
              <a:srgbClr val="E26010"/>
            </a:solidFill>
          </c:spPr>
          <c:invertIfNegative val="0"/>
          <c:dLbls>
            <c:delete val="1"/>
          </c:dLbls>
          <c:cat>
            <c:strRef>
              <c:f>Sheet1!$A$2</c:f>
              <c:strCache>
                <c:ptCount val="1"/>
                <c:pt idx="0">
                  <c:v>1 AP1000 reactor</c:v>
                </c:pt>
              </c:strCache>
            </c:strRef>
          </c:cat>
          <c:val>
            <c:numRef>
              <c:f>Sheet1!$C$2</c:f>
              <c:numCache>
                <c:formatCode>General</c:formatCode>
                <c:ptCount val="1"/>
                <c:pt idx="0">
                  <c:v>250.0</c:v>
                </c:pt>
              </c:numCache>
            </c:numRef>
          </c:val>
          <c:extLst xmlns:c16r2="http://schemas.microsoft.com/office/drawing/2015/06/chart">
            <c:ext xmlns:c16="http://schemas.microsoft.com/office/drawing/2014/chart" uri="{C3380CC4-5D6E-409C-BE32-E72D297353CC}">
              <c16:uniqueId val="{00000001-6D08-4C8F-B148-6273C2E9613D}"/>
            </c:ext>
          </c:extLst>
        </c:ser>
        <c:dLbls>
          <c:dLblPos val="outEnd"/>
          <c:showLegendKey val="0"/>
          <c:showVal val="1"/>
          <c:showCatName val="0"/>
          <c:showSerName val="0"/>
          <c:showPercent val="0"/>
          <c:showBubbleSize val="0"/>
        </c:dLbls>
        <c:gapWidth val="150"/>
        <c:axId val="-2035568600"/>
        <c:axId val="-2035565592"/>
      </c:barChart>
      <c:catAx>
        <c:axId val="-2035568600"/>
        <c:scaling>
          <c:orientation val="minMax"/>
        </c:scaling>
        <c:delete val="0"/>
        <c:axPos val="b"/>
        <c:numFmt formatCode="General" sourceLinked="0"/>
        <c:majorTickMark val="out"/>
        <c:minorTickMark val="none"/>
        <c:tickLblPos val="nextTo"/>
        <c:txPr>
          <a:bodyPr/>
          <a:lstStyle/>
          <a:p>
            <a:pPr>
              <a:defRPr lang="ja-JP" sz="1600" b="1"/>
            </a:pPr>
            <a:endParaRPr lang="en-US"/>
          </a:p>
        </c:txPr>
        <c:crossAx val="-2035565592"/>
        <c:crosses val="autoZero"/>
        <c:auto val="1"/>
        <c:lblAlgn val="ctr"/>
        <c:lblOffset val="100"/>
        <c:noMultiLvlLbl val="0"/>
      </c:catAx>
      <c:valAx>
        <c:axId val="-2035565592"/>
        <c:scaling>
          <c:orientation val="minMax"/>
          <c:max val="300.0"/>
          <c:min val="0.0"/>
        </c:scaling>
        <c:delete val="0"/>
        <c:axPos val="l"/>
        <c:majorGridlines/>
        <c:title>
          <c:tx>
            <c:rich>
              <a:bodyPr rot="-5400000" vert="horz"/>
              <a:lstStyle/>
              <a:p>
                <a:pPr>
                  <a:defRPr lang="ja-JP"/>
                </a:pPr>
                <a:r>
                  <a:rPr lang="en-US" sz="1800" dirty="0"/>
                  <a:t>Pu</a:t>
                </a:r>
                <a:r>
                  <a:rPr lang="en-US" sz="1800" baseline="0" dirty="0"/>
                  <a:t> (kg) produced per year</a:t>
                </a:r>
                <a:endParaRPr lang="en-US" sz="1800" dirty="0"/>
              </a:p>
            </c:rich>
          </c:tx>
          <c:layout>
            <c:manualLayout>
              <c:xMode val="edge"/>
              <c:yMode val="edge"/>
              <c:x val="0.0119030366450682"/>
              <c:y val="0.250394490973699"/>
            </c:manualLayout>
          </c:layout>
          <c:overlay val="0"/>
        </c:title>
        <c:numFmt formatCode="General" sourceLinked="1"/>
        <c:majorTickMark val="out"/>
        <c:minorTickMark val="none"/>
        <c:tickLblPos val="nextTo"/>
        <c:txPr>
          <a:bodyPr/>
          <a:lstStyle/>
          <a:p>
            <a:pPr>
              <a:defRPr lang="ja-JP" sz="1200" b="1"/>
            </a:pPr>
            <a:endParaRPr lang="en-US"/>
          </a:p>
        </c:txPr>
        <c:crossAx val="-2035568600"/>
        <c:crosses val="autoZero"/>
        <c:crossBetween val="between"/>
        <c:majorUnit val="50.0"/>
      </c:valAx>
    </c:plotArea>
    <c:legend>
      <c:legendPos val="t"/>
      <c:layout>
        <c:manualLayout>
          <c:xMode val="edge"/>
          <c:yMode val="edge"/>
          <c:x val="0.722519127746412"/>
          <c:y val="0.108669780473298"/>
          <c:w val="0.242570648212898"/>
          <c:h val="0.118957873400997"/>
        </c:manualLayout>
      </c:layout>
      <c:overlay val="0"/>
      <c:txPr>
        <a:bodyPr/>
        <a:lstStyle/>
        <a:p>
          <a:pPr>
            <a:defRPr lang="ja-JP"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9201212659373"/>
          <c:y val="0.022848762064866"/>
        </c:manualLayout>
      </c:layout>
      <c:overlay val="0"/>
      <c:txPr>
        <a:bodyPr/>
        <a:lstStyle/>
        <a:p>
          <a:pPr>
            <a:defRPr lang="ja-JP"/>
          </a:pPr>
          <a:endParaRPr lang="en-US"/>
        </a:p>
      </c:txPr>
    </c:title>
    <c:autoTitleDeleted val="0"/>
    <c:plotArea>
      <c:layout/>
      <c:lineChart>
        <c:grouping val="standard"/>
        <c:varyColors val="0"/>
        <c:ser>
          <c:idx val="0"/>
          <c:order val="0"/>
          <c:tx>
            <c:strRef>
              <c:f>Sheet1!$B$1</c:f>
              <c:strCache>
                <c:ptCount val="1"/>
                <c:pt idx="0">
                  <c:v>Weapons-usable Pu</c:v>
                </c:pt>
              </c:strCache>
            </c:strRef>
          </c:tx>
          <c:spPr>
            <a:ln w="50800">
              <a:solidFill>
                <a:schemeClr val="accent1"/>
              </a:solidFill>
              <a:prstDash val="dash"/>
            </a:ln>
          </c:spPr>
          <c:marker>
            <c:symbol val="none"/>
          </c:marker>
          <c:dLbls>
            <c:dLbl>
              <c:idx val="1"/>
              <c:layout>
                <c:manualLayout>
                  <c:x val="-0.0261650934990044"/>
                  <c:y val="0.0155375180271336"/>
                </c:manualLayout>
              </c:layout>
              <c:tx>
                <c:rich>
                  <a:bodyPr/>
                  <a:lstStyle/>
                  <a:p>
                    <a:r>
                      <a:rPr lang="en-US" sz="1800" dirty="0"/>
                      <a:t>Weapons-usable Pu, 110</a:t>
                    </a:r>
                  </a:p>
                </c:rich>
              </c:tx>
              <c:dLblPos val="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6FF-4EBB-B9EC-97571F24D7A4}"/>
                </c:ext>
              </c:extLst>
            </c:dLbl>
            <c:spPr>
              <a:noFill/>
              <a:ln>
                <a:noFill/>
              </a:ln>
              <a:effectLst/>
            </c:spPr>
            <c:txPr>
              <a:bodyPr/>
              <a:lstStyle/>
              <a:p>
                <a:pPr>
                  <a:defRPr lang="ja-JP"/>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pt idx="0">
                  <c:v>2030.0</c:v>
                </c:pt>
                <c:pt idx="1">
                  <c:v>2040.0</c:v>
                </c:pt>
              </c:numCache>
            </c:numRef>
          </c:cat>
          <c:val>
            <c:numRef>
              <c:f>Sheet1!$B$2:$B$3</c:f>
              <c:numCache>
                <c:formatCode>General</c:formatCode>
                <c:ptCount val="2"/>
                <c:pt idx="0">
                  <c:v>0.0</c:v>
                </c:pt>
                <c:pt idx="1">
                  <c:v>110.0</c:v>
                </c:pt>
              </c:numCache>
            </c:numRef>
          </c:val>
          <c:smooth val="0"/>
          <c:extLst xmlns:c16r2="http://schemas.microsoft.com/office/drawing/2015/06/chart">
            <c:ext xmlns:c16="http://schemas.microsoft.com/office/drawing/2014/chart" uri="{C3380CC4-5D6E-409C-BE32-E72D297353CC}">
              <c16:uniqueId val="{00000001-A6FF-4EBB-B9EC-97571F24D7A4}"/>
            </c:ext>
          </c:extLst>
        </c:ser>
        <c:dLbls>
          <c:showLegendKey val="0"/>
          <c:showVal val="0"/>
          <c:showCatName val="0"/>
          <c:showSerName val="0"/>
          <c:showPercent val="0"/>
          <c:showBubbleSize val="0"/>
        </c:dLbls>
        <c:marker val="1"/>
        <c:smooth val="0"/>
        <c:axId val="-2048973960"/>
        <c:axId val="-2037352472"/>
      </c:lineChart>
      <c:catAx>
        <c:axId val="-2048973960"/>
        <c:scaling>
          <c:orientation val="minMax"/>
        </c:scaling>
        <c:delete val="0"/>
        <c:axPos val="b"/>
        <c:numFmt formatCode="General" sourceLinked="1"/>
        <c:majorTickMark val="none"/>
        <c:minorTickMark val="none"/>
        <c:tickLblPos val="nextTo"/>
        <c:txPr>
          <a:bodyPr/>
          <a:lstStyle/>
          <a:p>
            <a:pPr>
              <a:defRPr lang="ja-JP" b="1"/>
            </a:pPr>
            <a:endParaRPr lang="en-US"/>
          </a:p>
        </c:txPr>
        <c:crossAx val="-2037352472"/>
        <c:crosses val="autoZero"/>
        <c:auto val="1"/>
        <c:lblAlgn val="ctr"/>
        <c:lblOffset val="100"/>
        <c:noMultiLvlLbl val="0"/>
      </c:catAx>
      <c:valAx>
        <c:axId val="-2037352472"/>
        <c:scaling>
          <c:orientation val="minMax"/>
          <c:min val="0.0"/>
        </c:scaling>
        <c:delete val="0"/>
        <c:axPos val="l"/>
        <c:majorGridlines/>
        <c:title>
          <c:tx>
            <c:rich>
              <a:bodyPr rot="-5400000" vert="horz"/>
              <a:lstStyle/>
              <a:p>
                <a:pPr>
                  <a:defRPr lang="ja-JP"/>
                </a:pPr>
                <a:r>
                  <a:rPr lang="en-US" sz="2000" b="1" dirty="0"/>
                  <a:t>Tons of Pu</a:t>
                </a:r>
              </a:p>
            </c:rich>
          </c:tx>
          <c:layout/>
          <c:overlay val="0"/>
        </c:title>
        <c:numFmt formatCode="General" sourceLinked="1"/>
        <c:majorTickMark val="none"/>
        <c:minorTickMark val="none"/>
        <c:tickLblPos val="nextTo"/>
        <c:txPr>
          <a:bodyPr/>
          <a:lstStyle/>
          <a:p>
            <a:pPr>
              <a:defRPr lang="ja-JP" sz="1400" b="0"/>
            </a:pPr>
            <a:endParaRPr lang="en-US"/>
          </a:p>
        </c:txPr>
        <c:crossAx val="-204897396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0.41049</cdr:x>
      <cdr:y>0.2006</cdr:y>
    </cdr:from>
    <cdr:to>
      <cdr:x>0.54181</cdr:x>
      <cdr:y>0.24922</cdr:y>
    </cdr:to>
    <cdr:sp macro="" textlink="">
      <cdr:nvSpPr>
        <cdr:cNvPr id="7" name="TextBox 6"/>
        <cdr:cNvSpPr txBox="1"/>
      </cdr:nvSpPr>
      <cdr:spPr>
        <a:xfrm xmlns:a="http://schemas.openxmlformats.org/drawingml/2006/main">
          <a:off x="3503820" y="1143000"/>
          <a:ext cx="1120871" cy="2770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t>~48 bombs</a:t>
          </a:r>
        </a:p>
      </cdr:txBody>
    </cdr:sp>
  </cdr:relSizeAnchor>
</c:userShapes>
</file>

<file path=ppt/drawings/drawing2.xml><?xml version="1.0" encoding="utf-8"?>
<c:userShapes xmlns:c="http://schemas.openxmlformats.org/drawingml/2006/chart">
  <cdr:relSizeAnchor xmlns:cdr="http://schemas.openxmlformats.org/drawingml/2006/chartDrawing">
    <cdr:from>
      <cdr:x>0.70035</cdr:x>
      <cdr:y>0.45918</cdr:y>
    </cdr:from>
    <cdr:to>
      <cdr:x>0.95845</cdr:x>
      <cdr:y>0.62369</cdr:y>
    </cdr:to>
    <cdr:sp macro="" textlink="">
      <cdr:nvSpPr>
        <cdr:cNvPr id="2" name="TextBox 1"/>
        <cdr:cNvSpPr txBox="1"/>
      </cdr:nvSpPr>
      <cdr:spPr>
        <a:xfrm xmlns:a="http://schemas.openxmlformats.org/drawingml/2006/main">
          <a:off x="3399336" y="1276118"/>
          <a:ext cx="1252764" cy="457200"/>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12700">
          <a:solidFill>
            <a:schemeClr val="accent1">
              <a:lumMod val="75000"/>
            </a:schemeClr>
          </a:solidFill>
        </a:ln>
      </cdr:spPr>
      <cdr:txBody>
        <a:bodyPr xmlns:a="http://schemas.openxmlformats.org/drawingml/2006/main" vertOverflow="clip" wrap="none" rtlCol="0"/>
        <a:lstStyle xmlns:a="http://schemas.openxmlformats.org/drawingml/2006/main"/>
        <a:p xmlns:a="http://schemas.openxmlformats.org/drawingml/2006/main">
          <a:pPr algn="l"/>
          <a:r>
            <a:rPr lang="en-US" sz="1050" b="1" dirty="0"/>
            <a:t>~Roughly 15,000 </a:t>
          </a:r>
        </a:p>
        <a:p xmlns:a="http://schemas.openxmlformats.org/drawingml/2006/main">
          <a:pPr algn="l"/>
          <a:r>
            <a:rPr lang="en-US" sz="1050" b="1" dirty="0"/>
            <a:t>bombs</a:t>
          </a:r>
          <a:br>
            <a:rPr lang="en-US" sz="1050" b="1" dirty="0"/>
          </a:br>
          <a:endParaRPr lang="en-US" sz="105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fld id="{2FEC814B-6110-4C92-8B26-5DE259CD2361}" type="datetimeFigureOut">
              <a:rPr lang="en-US" smtClean="0"/>
              <a:t>2/20/17</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fld id="{C6D17AB6-FC39-450C-A2D9-51DA2B406449}" type="slidenum">
              <a:rPr lang="en-US" smtClean="0"/>
              <a:t>‹#›</a:t>
            </a:fld>
            <a:endParaRPr lang="en-US"/>
          </a:p>
        </p:txBody>
      </p:sp>
    </p:spTree>
    <p:extLst>
      <p:ext uri="{BB962C8B-B14F-4D97-AF65-F5344CB8AC3E}">
        <p14:creationId xmlns:p14="http://schemas.microsoft.com/office/powerpoint/2010/main" val="1295987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49AB2213-F864-4F0A-9865-60B4BB79D21A}" type="datetimeFigureOut">
              <a:rPr lang="en-US" smtClean="0"/>
              <a:t>2/20/17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EB2BED1F-0CC5-4084-BAF7-5397D461156A}" type="slidenum">
              <a:rPr lang="en-US" smtClean="0"/>
              <a:t>‹#›</a:t>
            </a:fld>
            <a:endParaRPr lang="en-US"/>
          </a:p>
        </p:txBody>
      </p:sp>
    </p:spTree>
    <p:extLst>
      <p:ext uri="{BB962C8B-B14F-4D97-AF65-F5344CB8AC3E}">
        <p14:creationId xmlns:p14="http://schemas.microsoft.com/office/powerpoint/2010/main" val="263944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BED1F-0CC5-4084-BAF7-5397D461156A}" type="slidenum">
              <a:rPr lang="en-US" smtClean="0"/>
              <a:t>1</a:t>
            </a:fld>
            <a:endParaRPr lang="en-US" dirty="0"/>
          </a:p>
        </p:txBody>
      </p:sp>
    </p:spTree>
    <p:extLst>
      <p:ext uri="{BB962C8B-B14F-4D97-AF65-F5344CB8AC3E}">
        <p14:creationId xmlns:p14="http://schemas.microsoft.com/office/powerpoint/2010/main" val="16353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47877-F384-4EE7-82D2-570A5234BD08}" type="slidenum">
              <a:rPr lang="en-US" smtClean="0"/>
              <a:t>17</a:t>
            </a:fld>
            <a:endParaRPr lang="en-US" dirty="0"/>
          </a:p>
        </p:txBody>
      </p:sp>
    </p:spTree>
    <p:extLst>
      <p:ext uri="{BB962C8B-B14F-4D97-AF65-F5344CB8AC3E}">
        <p14:creationId xmlns:p14="http://schemas.microsoft.com/office/powerpoint/2010/main" val="203729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47877-F384-4EE7-82D2-570A5234BD08}" type="slidenum">
              <a:rPr lang="en-US" smtClean="0"/>
              <a:t>18</a:t>
            </a:fld>
            <a:endParaRPr lang="en-US" dirty="0"/>
          </a:p>
        </p:txBody>
      </p:sp>
    </p:spTree>
    <p:extLst>
      <p:ext uri="{BB962C8B-B14F-4D97-AF65-F5344CB8AC3E}">
        <p14:creationId xmlns:p14="http://schemas.microsoft.com/office/powerpoint/2010/main" val="34855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47877-F384-4EE7-82D2-570A5234BD08}" type="slidenum">
              <a:rPr lang="en-US" smtClean="0"/>
              <a:t>19</a:t>
            </a:fld>
            <a:endParaRPr lang="en-US" dirty="0"/>
          </a:p>
        </p:txBody>
      </p:sp>
    </p:spTree>
    <p:extLst>
      <p:ext uri="{BB962C8B-B14F-4D97-AF65-F5344CB8AC3E}">
        <p14:creationId xmlns:p14="http://schemas.microsoft.com/office/powerpoint/2010/main" val="31502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47877-F384-4EE7-82D2-570A5234BD08}" type="slidenum">
              <a:rPr lang="en-US" smtClean="0"/>
              <a:t>27</a:t>
            </a:fld>
            <a:endParaRPr lang="en-US" dirty="0"/>
          </a:p>
        </p:txBody>
      </p:sp>
    </p:spTree>
    <p:extLst>
      <p:ext uri="{BB962C8B-B14F-4D97-AF65-F5344CB8AC3E}">
        <p14:creationId xmlns:p14="http://schemas.microsoft.com/office/powerpoint/2010/main" val="213169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2/23/2017</a:t>
            </a:r>
          </a:p>
        </p:txBody>
      </p:sp>
      <p:sp>
        <p:nvSpPr>
          <p:cNvPr id="6" name="Slide Number Placeholder 5"/>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153926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2/23/2017</a:t>
            </a:r>
          </a:p>
        </p:txBody>
      </p:sp>
      <p:sp>
        <p:nvSpPr>
          <p:cNvPr id="6" name="Slide Number Placeholder 5"/>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117941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2/23/2017</a:t>
            </a:r>
          </a:p>
        </p:txBody>
      </p:sp>
      <p:sp>
        <p:nvSpPr>
          <p:cNvPr id="6" name="Slide Number Placeholder 5"/>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147251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2/23/2017</a:t>
            </a:r>
          </a:p>
        </p:txBody>
      </p:sp>
      <p:sp>
        <p:nvSpPr>
          <p:cNvPr id="6" name="Slide Number Placeholder 5"/>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307328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r>
              <a:rPr lang="en-US"/>
              <a:t>2/23/2017</a:t>
            </a:r>
          </a:p>
        </p:txBody>
      </p:sp>
      <p:sp>
        <p:nvSpPr>
          <p:cNvPr id="6" name="Slide Number Placeholder 5"/>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54547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2/23/2017</a:t>
            </a:r>
          </a:p>
        </p:txBody>
      </p:sp>
      <p:sp>
        <p:nvSpPr>
          <p:cNvPr id="7" name="Slide Number Placeholder 6"/>
          <p:cNvSpPr>
            <a:spLocks noGrp="1"/>
          </p:cNvSpPr>
          <p:nvPr>
            <p:ph type="sldNum" sz="quarter" idx="12"/>
          </p:nvPr>
        </p:nvSpPr>
        <p:spPr/>
        <p:txBody>
          <a:bodyPr/>
          <a:lstStyle/>
          <a:p>
            <a:fld id="{89814B24-03A4-4638-A05E-5A1A91416451}"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37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2/23/2017</a:t>
            </a:r>
          </a:p>
        </p:txBody>
      </p:sp>
      <p:sp>
        <p:nvSpPr>
          <p:cNvPr id="9" name="Slide Number Placeholder 8"/>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128422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360709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2/23/2017</a:t>
            </a:r>
          </a:p>
        </p:txBody>
      </p:sp>
      <p:sp>
        <p:nvSpPr>
          <p:cNvPr id="4" name="Slide Number Placeholder 3"/>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297231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r>
              <a:rPr lang="en-US"/>
              <a:t>2/23/2017</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9814B24-03A4-4638-A05E-5A1A91416451}"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225357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2/23/2017</a:t>
            </a:r>
          </a:p>
        </p:txBody>
      </p:sp>
      <p:sp>
        <p:nvSpPr>
          <p:cNvPr id="7" name="Slide Number Placeholder 6"/>
          <p:cNvSpPr>
            <a:spLocks noGrp="1"/>
          </p:cNvSpPr>
          <p:nvPr>
            <p:ph type="sldNum" sz="quarter" idx="12"/>
          </p:nvPr>
        </p:nvSpPr>
        <p:spPr/>
        <p:txBody>
          <a:bodyPr/>
          <a:lstStyle/>
          <a:p>
            <a:fld id="{89814B24-03A4-4638-A05E-5A1A91416451}" type="slidenum">
              <a:rPr lang="en-US" smtClean="0"/>
              <a:pPr/>
              <a:t>‹#›</a:t>
            </a:fld>
            <a:endParaRPr lang="en-US"/>
          </a:p>
        </p:txBody>
      </p:sp>
    </p:spTree>
    <p:extLst>
      <p:ext uri="{BB962C8B-B14F-4D97-AF65-F5344CB8AC3E}">
        <p14:creationId xmlns:p14="http://schemas.microsoft.com/office/powerpoint/2010/main" val="464390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100628"/>
            <a:ext cx="8229600" cy="39500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r>
              <a:rPr lang="en-US"/>
              <a:t>2/23/2017</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9814B24-03A4-4638-A05E-5A1A91416451}" type="slidenum">
              <a:rPr lang="en-US" smtClean="0"/>
              <a:pPr/>
              <a:t>‹#›</a:t>
            </a:fld>
            <a:endParaRPr lang="en-US"/>
          </a:p>
        </p:txBody>
      </p:sp>
    </p:spTree>
    <p:extLst>
      <p:ext uri="{BB962C8B-B14F-4D97-AF65-F5344CB8AC3E}">
        <p14:creationId xmlns:p14="http://schemas.microsoft.com/office/powerpoint/2010/main" val="646483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3200" b="1"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24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eutronbytes.com/2017/01/29/toshiba-to-withdraw-from-nuclear-plant-construc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hyperlink" Target="http://fissilematerials.org/library/gfmr13.pdf" TargetMode="External"/><Relationship Id="rId5" Type="http://schemas.openxmlformats.org/officeDocument/2006/relationships/hyperlink" Target="http://fissilematerials.org/library/gfmr10.pd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hyperlink" Target="http://fas.org/rlg/980826-pu.htm" TargetMode="External"/><Relationship Id="rId4" Type="http://schemas.openxmlformats.org/officeDocument/2006/relationships/hyperlink" Target="http://fsi.stanford.edu/sites/default/files/VAF-June.pdf" TargetMode="External"/><Relationship Id="rId5"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196" y="1462579"/>
            <a:ext cx="8765762" cy="1159530"/>
          </a:xfrm>
        </p:spPr>
        <p:txBody>
          <a:bodyPr>
            <a:normAutofit/>
          </a:bodyPr>
          <a:lstStyle/>
          <a:p>
            <a:pPr algn="ctr"/>
            <a:r>
              <a:rPr lang="en-US" dirty="0"/>
              <a:t>Washington's view of Japan’s Plutonium Program</a:t>
            </a:r>
            <a:endParaRPr lang="en-US" b="1" dirty="0"/>
          </a:p>
        </p:txBody>
      </p:sp>
      <p:sp>
        <p:nvSpPr>
          <p:cNvPr id="6" name="Rectangle 5"/>
          <p:cNvSpPr/>
          <p:nvPr/>
        </p:nvSpPr>
        <p:spPr>
          <a:xfrm>
            <a:off x="603549" y="3142408"/>
            <a:ext cx="8142640" cy="1846659"/>
          </a:xfrm>
          <a:prstGeom prst="rect">
            <a:avLst/>
          </a:prstGeom>
        </p:spPr>
        <p:txBody>
          <a:bodyPr wrap="square">
            <a:spAutoFit/>
          </a:bodyPr>
          <a:lstStyle/>
          <a:p>
            <a:pPr algn="ctr"/>
            <a:r>
              <a:rPr lang="en-US" dirty="0">
                <a:solidFill>
                  <a:srgbClr val="000000"/>
                </a:solidFill>
                <a:latin typeface="Arial" pitchFamily="34" charset="0"/>
                <a:cs typeface="Arial" pitchFamily="34" charset="0"/>
              </a:rPr>
              <a:t>A presentation by</a:t>
            </a:r>
            <a:br>
              <a:rPr lang="en-US" dirty="0">
                <a:solidFill>
                  <a:srgbClr val="000000"/>
                </a:solidFill>
                <a:latin typeface="Arial" pitchFamily="34" charset="0"/>
                <a:cs typeface="Arial" pitchFamily="34" charset="0"/>
              </a:rPr>
            </a:br>
            <a:r>
              <a:rPr lang="en-US" sz="2000" b="1" dirty="0">
                <a:solidFill>
                  <a:srgbClr val="000000"/>
                </a:solidFill>
                <a:latin typeface="Arial" pitchFamily="34" charset="0"/>
                <a:cs typeface="Arial" pitchFamily="34" charset="0"/>
              </a:rPr>
              <a:t> Henry Sokolski</a:t>
            </a:r>
            <a:r>
              <a:rPr lang="en-US" dirty="0">
                <a:solidFill>
                  <a:srgbClr val="000000"/>
                </a:solidFill>
                <a:latin typeface="Arial" pitchFamily="34" charset="0"/>
                <a:cs typeface="Arial" pitchFamily="34" charset="0"/>
              </a:rPr>
              <a:t/>
            </a:r>
            <a:br>
              <a:rPr lang="en-US" dirty="0">
                <a:solidFill>
                  <a:srgbClr val="000000"/>
                </a:solidFill>
                <a:latin typeface="Arial" pitchFamily="34" charset="0"/>
                <a:cs typeface="Arial" pitchFamily="34" charset="0"/>
              </a:rPr>
            </a:br>
            <a:r>
              <a:rPr lang="en-US" dirty="0">
                <a:solidFill>
                  <a:srgbClr val="000000"/>
                </a:solidFill>
                <a:latin typeface="Arial" pitchFamily="34" charset="0"/>
                <a:cs typeface="Arial" pitchFamily="34" charset="0"/>
              </a:rPr>
              <a:t>Executive Director</a:t>
            </a:r>
            <a:br>
              <a:rPr lang="en-US" dirty="0">
                <a:solidFill>
                  <a:srgbClr val="000000"/>
                </a:solidFill>
                <a:latin typeface="Arial" pitchFamily="34" charset="0"/>
                <a:cs typeface="Arial" pitchFamily="34" charset="0"/>
              </a:rPr>
            </a:br>
            <a:r>
              <a:rPr lang="en-US" dirty="0">
                <a:solidFill>
                  <a:srgbClr val="000000"/>
                </a:solidFill>
                <a:latin typeface="Arial" pitchFamily="34" charset="0"/>
                <a:cs typeface="Arial" pitchFamily="34" charset="0"/>
              </a:rPr>
              <a:t>Nonproliferation Policy Education Center</a:t>
            </a:r>
            <a:br>
              <a:rPr lang="en-US" dirty="0">
                <a:solidFill>
                  <a:srgbClr val="000000"/>
                </a:solidFill>
                <a:latin typeface="Arial" pitchFamily="34" charset="0"/>
                <a:cs typeface="Arial" pitchFamily="34" charset="0"/>
              </a:rPr>
            </a:br>
            <a:r>
              <a:rPr lang="en-US" dirty="0">
                <a:solidFill>
                  <a:srgbClr val="FF0000"/>
                </a:solidFill>
                <a:latin typeface="Arial" pitchFamily="34" charset="0"/>
                <a:cs typeface="Arial" pitchFamily="34" charset="0"/>
              </a:rPr>
              <a:t>www.npolicy.org</a:t>
            </a:r>
          </a:p>
          <a:p>
            <a:pPr algn="ctr">
              <a:spcBef>
                <a:spcPts val="1200"/>
              </a:spcBef>
            </a:pPr>
            <a:r>
              <a:rPr lang="en-US" sz="1200" b="0" i="1" dirty="0">
                <a:latin typeface="Arial" pitchFamily="34" charset="0"/>
                <a:cs typeface="Arial" pitchFamily="34" charset="0"/>
              </a:rPr>
              <a:t>© Nonproliferation Policy Education Center</a:t>
            </a:r>
          </a:p>
        </p:txBody>
      </p:sp>
      <p:sp>
        <p:nvSpPr>
          <p:cNvPr id="4" name="Date Placeholder 3"/>
          <p:cNvSpPr>
            <a:spLocks noGrp="1"/>
          </p:cNvSpPr>
          <p:nvPr>
            <p:ph type="dt" sz="half" idx="10"/>
          </p:nvPr>
        </p:nvSpPr>
        <p:spPr/>
        <p:txBody>
          <a:bodyPr/>
          <a:lstStyle/>
          <a:p>
            <a:r>
              <a:rPr lang="en-US"/>
              <a:t>2/23/2017</a:t>
            </a:r>
            <a:endParaRPr lang="en-US" dirty="0"/>
          </a:p>
        </p:txBody>
      </p:sp>
      <p:sp>
        <p:nvSpPr>
          <p:cNvPr id="7" name="Slide Number Placeholder 6"/>
          <p:cNvSpPr>
            <a:spLocks noGrp="1"/>
          </p:cNvSpPr>
          <p:nvPr>
            <p:ph type="sldNum" sz="quarter" idx="12"/>
          </p:nvPr>
        </p:nvSpPr>
        <p:spPr/>
        <p:txBody>
          <a:bodyPr/>
          <a:lstStyle/>
          <a:p>
            <a:fld id="{89814B24-03A4-4638-A05E-5A1A91416451}" type="slidenum">
              <a:rPr lang="en-US" smtClean="0"/>
              <a:pPr/>
              <a:t>1</a:t>
            </a:fld>
            <a:endParaRPr lang="en-US" dirty="0"/>
          </a:p>
        </p:txBody>
      </p:sp>
      <p:sp>
        <p:nvSpPr>
          <p:cNvPr id="9" name="TextBox 8"/>
          <p:cNvSpPr txBox="1"/>
          <p:nvPr/>
        </p:nvSpPr>
        <p:spPr>
          <a:xfrm>
            <a:off x="893430" y="5257800"/>
            <a:ext cx="7562878" cy="1200329"/>
          </a:xfrm>
          <a:prstGeom prst="rect">
            <a:avLst/>
          </a:prstGeom>
          <a:noFill/>
        </p:spPr>
        <p:txBody>
          <a:bodyPr wrap="square" rtlCol="0">
            <a:spAutoFit/>
          </a:bodyPr>
          <a:lstStyle/>
          <a:p>
            <a:pPr algn="ctr"/>
            <a:r>
              <a:rPr lang="en-US" dirty="0"/>
              <a:t>The US-Japan Nuclear Co-operation Agreement and </a:t>
            </a:r>
            <a:br>
              <a:rPr lang="en-US" dirty="0"/>
            </a:br>
            <a:r>
              <a:rPr lang="en-US" dirty="0"/>
              <a:t>Japan's Plutonium Policy Conference</a:t>
            </a:r>
          </a:p>
          <a:p>
            <a:pPr algn="ctr"/>
            <a:r>
              <a:rPr lang="en-US" dirty="0"/>
              <a:t>Tokyo, Japan</a:t>
            </a:r>
          </a:p>
          <a:p>
            <a:pPr algn="ctr"/>
            <a:r>
              <a:rPr lang="en-US" dirty="0"/>
              <a:t>February 23-24, 2017</a:t>
            </a:r>
          </a:p>
        </p:txBody>
      </p:sp>
      <p:grpSp>
        <p:nvGrpSpPr>
          <p:cNvPr id="13" name="グループ化 4"/>
          <p:cNvGrpSpPr>
            <a:grpSpLocks/>
          </p:cNvGrpSpPr>
          <p:nvPr/>
        </p:nvGrpSpPr>
        <p:grpSpPr bwMode="auto">
          <a:xfrm>
            <a:off x="900112" y="144675"/>
            <a:ext cx="7416801" cy="1204698"/>
            <a:chOff x="899591" y="144866"/>
            <a:chExt cx="7416825" cy="1204333"/>
          </a:xfrm>
        </p:grpSpPr>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1" y="144866"/>
              <a:ext cx="1766893" cy="12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p:cNvSpPr txBox="1"/>
            <p:nvPr/>
          </p:nvSpPr>
          <p:spPr>
            <a:xfrm>
              <a:off x="5230306" y="152590"/>
              <a:ext cx="3086110" cy="914122"/>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a:lstStyle/>
            <a:p>
              <a:pPr algn="r">
                <a:spcAft>
                  <a:spcPts val="0"/>
                </a:spcAft>
                <a:defRPr/>
              </a:pPr>
              <a:r>
                <a:rPr lang="en-US" sz="2400" b="1" dirty="0">
                  <a:ea typeface="ＭＳ 明朝" panose="02020609040205080304" pitchFamily="17" charset="-128"/>
                  <a:cs typeface="Times New Roman" panose="02020603050405020304" pitchFamily="18" charset="0"/>
                </a:rPr>
                <a:t>Session </a:t>
              </a:r>
              <a:r>
                <a:rPr lang="en-US" altLang="ja-JP" sz="2400" b="1" dirty="0">
                  <a:ea typeface="ＭＳ 明朝" panose="02020609040205080304" pitchFamily="17" charset="-128"/>
                  <a:cs typeface="Times New Roman" panose="02020603050405020304" pitchFamily="18" charset="0"/>
                </a:rPr>
                <a:t>3</a:t>
              </a:r>
              <a:endParaRPr lang="ja-JP" sz="2400" dirty="0">
                <a:ea typeface="ＭＳ 明朝" panose="02020609040205080304" pitchFamily="17" charset="-128"/>
                <a:cs typeface="Times New Roman" panose="02020603050405020304" pitchFamily="18" charset="0"/>
              </a:endParaRPr>
            </a:p>
            <a:p>
              <a:pPr algn="r">
                <a:spcAft>
                  <a:spcPts val="0"/>
                </a:spcAft>
                <a:defRPr/>
              </a:pPr>
              <a:r>
                <a:rPr lang="en-US" sz="2400" b="1" dirty="0">
                  <a:ea typeface="ＭＳ 明朝" panose="02020609040205080304" pitchFamily="17" charset="-128"/>
                  <a:cs typeface="Times New Roman" panose="02020603050405020304" pitchFamily="18" charset="0"/>
                </a:rPr>
                <a:t>Feb 24 1</a:t>
              </a:r>
              <a:r>
                <a:rPr lang="en-US" altLang="ja-JP" sz="2400" b="1" dirty="0">
                  <a:ea typeface="ＭＳ 明朝" panose="02020609040205080304" pitchFamily="17" charset="-128"/>
                  <a:cs typeface="Times New Roman" panose="02020603050405020304" pitchFamily="18" charset="0"/>
                </a:rPr>
                <a:t>5</a:t>
              </a:r>
              <a:r>
                <a:rPr lang="en-US" sz="2400" b="1" dirty="0">
                  <a:ea typeface="ＭＳ 明朝" panose="02020609040205080304" pitchFamily="17" charset="-128"/>
                  <a:cs typeface="Times New Roman" panose="02020603050405020304" pitchFamily="18" charset="0"/>
                </a:rPr>
                <a:t>.</a:t>
              </a:r>
              <a:r>
                <a:rPr lang="en-US" altLang="ja-JP" sz="2400" b="1" dirty="0">
                  <a:ea typeface="ＭＳ 明朝" panose="02020609040205080304" pitchFamily="17" charset="-128"/>
                  <a:cs typeface="Times New Roman" panose="02020603050405020304" pitchFamily="18" charset="0"/>
                </a:rPr>
                <a:t>00</a:t>
              </a:r>
              <a:r>
                <a:rPr lang="en-US" sz="2400" b="1" dirty="0">
                  <a:ea typeface="ＭＳ 明朝" panose="02020609040205080304" pitchFamily="17" charset="-128"/>
                  <a:cs typeface="Times New Roman" panose="02020603050405020304" pitchFamily="18" charset="0"/>
                </a:rPr>
                <a:t> - 1</a:t>
              </a:r>
              <a:r>
                <a:rPr lang="en-US" altLang="ja-JP" sz="2400" b="1" dirty="0">
                  <a:ea typeface="ＭＳ 明朝" panose="02020609040205080304" pitchFamily="17" charset="-128"/>
                  <a:cs typeface="Times New Roman" panose="02020603050405020304" pitchFamily="18" charset="0"/>
                </a:rPr>
                <a:t>7</a:t>
              </a:r>
              <a:r>
                <a:rPr lang="en-US" sz="2400" b="1" dirty="0">
                  <a:ea typeface="ＭＳ 明朝" panose="02020609040205080304" pitchFamily="17" charset="-128"/>
                  <a:cs typeface="Times New Roman" panose="02020603050405020304" pitchFamily="18" charset="0"/>
                </a:rPr>
                <a:t>.</a:t>
              </a:r>
              <a:r>
                <a:rPr lang="en-US" altLang="ja-JP" sz="2400" b="1" dirty="0">
                  <a:ea typeface="ＭＳ 明朝" panose="02020609040205080304" pitchFamily="17" charset="-128"/>
                  <a:cs typeface="Times New Roman" panose="02020603050405020304" pitchFamily="18" charset="0"/>
                </a:rPr>
                <a:t>0</a:t>
              </a:r>
              <a:r>
                <a:rPr lang="en-US" sz="2400" b="1" dirty="0">
                  <a:ea typeface="ＭＳ 明朝" panose="02020609040205080304" pitchFamily="17" charset="-128"/>
                  <a:cs typeface="Times New Roman" panose="02020603050405020304" pitchFamily="18" charset="0"/>
                </a:rPr>
                <a:t>0</a:t>
              </a:r>
              <a:endParaRPr lang="ja-JP" sz="2400" dirty="0">
                <a:ea typeface="ＭＳ 明朝" panose="02020609040205080304" pitchFamily="17" charset="-128"/>
                <a:cs typeface="Times New Roman" panose="02020603050405020304" pitchFamily="18" charset="0"/>
              </a:endParaRPr>
            </a:p>
          </p:txBody>
        </p:sp>
        <p:cxnSp>
          <p:nvCxnSpPr>
            <p:cNvPr id="16" name="直線コネクタ 7"/>
            <p:cNvCxnSpPr>
              <a:cxnSpLocks noChangeShapeType="1"/>
            </p:cNvCxnSpPr>
            <p:nvPr/>
          </p:nvCxnSpPr>
          <p:spPr bwMode="auto">
            <a:xfrm>
              <a:off x="2429307" y="1340768"/>
              <a:ext cx="5887109" cy="0"/>
            </a:xfrm>
            <a:prstGeom prst="line">
              <a:avLst/>
            </a:prstGeom>
            <a:noFill/>
            <a:ln w="9525" algn="ctr">
              <a:solidFill>
                <a:schemeClr val="tx1"/>
              </a:solidFill>
              <a:round/>
              <a:headEnd/>
              <a:tailEnd/>
            </a:ln>
          </p:spPr>
        </p:cxnSp>
      </p:grpSp>
    </p:spTree>
    <p:extLst>
      <p:ext uri="{BB962C8B-B14F-4D97-AF65-F5344CB8AC3E}">
        <p14:creationId xmlns:p14="http://schemas.microsoft.com/office/powerpoint/2010/main" val="353965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59"/>
            <a:ext cx="8229600" cy="979961"/>
          </a:xfrm>
        </p:spPr>
        <p:txBody>
          <a:bodyPr/>
          <a:lstStyle/>
          <a:p>
            <a:r>
              <a:rPr lang="en-US" dirty="0"/>
              <a:t>Toshiba-westinghouse is getting out of the reactor Construction  business</a:t>
            </a:r>
          </a:p>
        </p:txBody>
      </p:sp>
      <p:sp>
        <p:nvSpPr>
          <p:cNvPr id="3" name="Content Placeholder 2"/>
          <p:cNvSpPr>
            <a:spLocks noGrp="1"/>
          </p:cNvSpPr>
          <p:nvPr>
            <p:ph idx="1"/>
          </p:nvPr>
        </p:nvSpPr>
        <p:spPr>
          <a:xfrm>
            <a:off x="402088" y="1771292"/>
            <a:ext cx="8229600" cy="3956648"/>
          </a:xfrm>
        </p:spPr>
        <p:txBody>
          <a:bodyPr/>
          <a:lstStyle/>
          <a:p>
            <a:r>
              <a:rPr lang="en-US" dirty="0"/>
              <a:t>“Toshiba to withdraw from nuclear plant construction, chairman to quit,” </a:t>
            </a:r>
            <a:r>
              <a:rPr lang="en-US" i="1" dirty="0"/>
              <a:t>The Mainichi, </a:t>
            </a:r>
            <a:r>
              <a:rPr lang="en-US" dirty="0"/>
              <a:t>January 29, 2017.</a:t>
            </a:r>
          </a:p>
          <a:p>
            <a:endParaRPr lang="en-US" sz="800" dirty="0"/>
          </a:p>
          <a:p>
            <a:r>
              <a:rPr lang="en-US" dirty="0"/>
              <a:t>GE is not interested in exporting reactors to East Asia</a:t>
            </a:r>
          </a:p>
          <a:p>
            <a:endParaRPr lang="en-US" sz="800" dirty="0"/>
          </a:p>
          <a:p>
            <a:r>
              <a:rPr lang="en-US" dirty="0"/>
              <a:t>Any large nuclear projects Japan may want to work with the US on would require government financing </a:t>
            </a:r>
          </a:p>
          <a:p>
            <a:r>
              <a:rPr lang="en-US" dirty="0">
                <a:solidFill>
                  <a:srgbClr val="FF0000"/>
                </a:solidFill>
              </a:rPr>
              <a:t>Conclusion:  Nuclear cooperation with Japan or China no longer promises a major jobs dividend for US</a:t>
            </a:r>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10</a:t>
            </a:fld>
            <a:endParaRPr lang="en-US"/>
          </a:p>
        </p:txBody>
      </p:sp>
    </p:spTree>
    <p:extLst>
      <p:ext uri="{BB962C8B-B14F-4D97-AF65-F5344CB8AC3E}">
        <p14:creationId xmlns:p14="http://schemas.microsoft.com/office/powerpoint/2010/main" val="156403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automatic renewal promote US reactor exports?</a:t>
            </a:r>
          </a:p>
        </p:txBody>
      </p:sp>
      <p:sp>
        <p:nvSpPr>
          <p:cNvPr id="3" name="Content Placeholder 2"/>
          <p:cNvSpPr>
            <a:spLocks noGrp="1"/>
          </p:cNvSpPr>
          <p:nvPr>
            <p:ph idx="1"/>
          </p:nvPr>
        </p:nvSpPr>
        <p:spPr>
          <a:xfrm>
            <a:off x="457200" y="1283166"/>
            <a:ext cx="8229600" cy="3767467"/>
          </a:xfrm>
        </p:spPr>
        <p:txBody>
          <a:bodyPr>
            <a:normAutofit lnSpcReduction="10000"/>
          </a:bodyPr>
          <a:lstStyle/>
          <a:p>
            <a:pPr marL="457200" indent="-457200">
              <a:buAutoNum type="arabicPeriod" startAt="2"/>
            </a:pPr>
            <a:r>
              <a:rPr lang="en-US" dirty="0"/>
              <a:t>NO.  IT MAY ACTUALLY </a:t>
            </a:r>
            <a:r>
              <a:rPr lang="en-US" i="1" u="sng" dirty="0"/>
              <a:t>REDUCE</a:t>
            </a:r>
            <a:r>
              <a:rPr lang="en-US" dirty="0"/>
              <a:t> THEM if, as reported, Toshiba recoups some of its nuclear losses by selling off AP reactor design information.</a:t>
            </a:r>
          </a:p>
          <a:p>
            <a:pPr marL="0" indent="0"/>
            <a:endParaRPr lang="en-US" sz="800" dirty="0">
              <a:latin typeface="Times New Roman" charset="0"/>
              <a:ea typeface="Times New Roman" charset="0"/>
              <a:cs typeface="Times New Roman" charset="0"/>
            </a:endParaRPr>
          </a:p>
          <a:p>
            <a:pPr marL="0" indent="0"/>
            <a:r>
              <a:rPr lang="en-US" sz="2200" b="0" dirty="0">
                <a:latin typeface="Times New Roman" charset="0"/>
                <a:ea typeface="Times New Roman" charset="0"/>
                <a:cs typeface="Times New Roman" charset="0"/>
              </a:rPr>
              <a:t>"It is expected that Toshiba may license its AP1000 technology to other firms as it has done in China." </a:t>
            </a:r>
            <a:r>
              <a:rPr lang="en-US" sz="2200" b="0" i="1" dirty="0">
                <a:latin typeface="Times New Roman" charset="0"/>
                <a:ea typeface="Times New Roman" charset="0"/>
                <a:cs typeface="Times New Roman" charset="0"/>
              </a:rPr>
              <a:t>Neuron Bytes,</a:t>
            </a:r>
            <a:r>
              <a:rPr lang="en-US" sz="2200" b="0" dirty="0">
                <a:latin typeface="Times New Roman" charset="0"/>
                <a:ea typeface="Times New Roman" charset="0"/>
                <a:cs typeface="Times New Roman" charset="0"/>
              </a:rPr>
              <a:t> January 29, 2017 at  </a:t>
            </a:r>
            <a:r>
              <a:rPr lang="en-US" sz="2200" b="0" dirty="0">
                <a:latin typeface="Times New Roman" charset="0"/>
                <a:ea typeface="Times New Roman" charset="0"/>
                <a:cs typeface="Times New Roman" charset="0"/>
                <a:hlinkClick r:id="rId2"/>
              </a:rPr>
              <a:t>https://neutronbytes.com/2017/01/29/toshiba-to-withdraw-from-nuclear-plant-construction/</a:t>
            </a:r>
            <a:r>
              <a:rPr lang="en-US" sz="2200" b="0" dirty="0">
                <a:latin typeface="Times New Roman" charset="0"/>
                <a:ea typeface="Times New Roman" charset="0"/>
                <a:cs typeface="Times New Roman" charset="0"/>
              </a:rPr>
              <a:t> </a:t>
            </a:r>
          </a:p>
          <a:p>
            <a:pPr marL="0" indent="0"/>
            <a:endParaRPr lang="en-US" sz="800" b="0" dirty="0">
              <a:latin typeface="Times New Roman" charset="0"/>
              <a:ea typeface="Times New Roman" charset="0"/>
              <a:cs typeface="Times New Roman" charset="0"/>
            </a:endParaRPr>
          </a:p>
          <a:p>
            <a:pPr marL="0" indent="0"/>
            <a:r>
              <a:rPr lang="en-US" sz="2200" dirty="0">
                <a:latin typeface="+mj-lt"/>
                <a:ea typeface="Times New Roman" charset="0"/>
                <a:cs typeface="Times New Roman" charset="0"/>
              </a:rPr>
              <a:t>As we will see, the reexport of US AP 1000 technology has some in the US Congress worried</a:t>
            </a:r>
            <a:r>
              <a:rPr lang="en-US" sz="2200" b="0" dirty="0">
                <a:latin typeface="Times New Roman" charset="0"/>
                <a:ea typeface="Times New Roman" charset="0"/>
                <a:cs typeface="Times New Roman" charset="0"/>
              </a:rPr>
              <a:t>.</a:t>
            </a:r>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11</a:t>
            </a:fld>
            <a:endParaRPr lang="en-US"/>
          </a:p>
        </p:txBody>
      </p:sp>
    </p:spTree>
    <p:extLst>
      <p:ext uri="{BB962C8B-B14F-4D97-AF65-F5344CB8AC3E}">
        <p14:creationId xmlns:p14="http://schemas.microsoft.com/office/powerpoint/2010/main" val="50676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9" y="0"/>
            <a:ext cx="9028981" cy="1598761"/>
          </a:xfrm>
        </p:spPr>
        <p:txBody>
          <a:bodyPr/>
          <a:lstStyle/>
          <a:p>
            <a:r>
              <a:rPr lang="en-US" dirty="0"/>
              <a:t>Will it prompt a fissile production race?  MOST LIKELY, YES</a:t>
            </a:r>
          </a:p>
          <a:p>
            <a:endParaRPr lang="en-US" dirty="0"/>
          </a:p>
        </p:txBody>
      </p:sp>
      <p:sp>
        <p:nvSpPr>
          <p:cNvPr id="3" name="Content Placeholder 2"/>
          <p:cNvSpPr>
            <a:spLocks noGrp="1"/>
          </p:cNvSpPr>
          <p:nvPr>
            <p:ph idx="1"/>
          </p:nvPr>
        </p:nvSpPr>
        <p:spPr>
          <a:xfrm>
            <a:off x="92763" y="1264723"/>
            <a:ext cx="8984471" cy="3451873"/>
          </a:xfrm>
        </p:spPr>
        <p:txBody>
          <a:bodyPr>
            <a:normAutofit fontScale="92500" lnSpcReduction="20000"/>
          </a:bodyPr>
          <a:lstStyle/>
          <a:p>
            <a:pPr>
              <a:buFont typeface="Arial" charset="0"/>
              <a:buChar char="•"/>
            </a:pPr>
            <a:r>
              <a:rPr lang="en-US" sz="2000" dirty="0"/>
              <a:t>PRC's key bottleneck to catching up with Russia and US nuclear stockpiles is its lack of a large reprocessing plant, which it could eliminate by buying a French plant similar to </a:t>
            </a:r>
            <a:r>
              <a:rPr lang="en-US" sz="2000" dirty="0" err="1"/>
              <a:t>Rokkasho</a:t>
            </a:r>
            <a:endParaRPr lang="en-US" sz="2000" dirty="0"/>
          </a:p>
          <a:p>
            <a:pPr>
              <a:buFont typeface="Arial" charset="0"/>
              <a:buChar char="•"/>
            </a:pPr>
            <a:r>
              <a:rPr lang="en-US" sz="2000" dirty="0"/>
              <a:t>Both China and S. Korea have heavy water reactors that make good weapons usable plutonium</a:t>
            </a:r>
          </a:p>
          <a:p>
            <a:pPr>
              <a:buFont typeface="Arial" charset="0"/>
              <a:buChar char="•"/>
            </a:pPr>
            <a:r>
              <a:rPr lang="en-US" sz="2000" dirty="0"/>
              <a:t>Early 1950s weapons designs and/or tritium boosting allows use of reactor-grade plutonium for efficient nuclear weapons and China, North Korea, South Korea, and Japan all produce tritium </a:t>
            </a:r>
          </a:p>
          <a:p>
            <a:pPr>
              <a:buFont typeface="Arial" charset="0"/>
              <a:buChar char="•"/>
            </a:pPr>
            <a:r>
              <a:rPr lang="en-US" sz="2000" dirty="0"/>
              <a:t>China, South Korea, North Korea, and Japan could use their light water reactors to make plutonium for weapons</a:t>
            </a:r>
          </a:p>
          <a:p>
            <a:pPr>
              <a:buFont typeface="Arial" charset="0"/>
              <a:buChar char="•"/>
            </a:pPr>
            <a:r>
              <a:rPr lang="en-US" sz="2000" dirty="0"/>
              <a:t>S. Korea plans on building a large </a:t>
            </a:r>
            <a:r>
              <a:rPr lang="en-US" sz="2000" dirty="0" err="1"/>
              <a:t>pyroreprocessing</a:t>
            </a:r>
            <a:r>
              <a:rPr lang="en-US" sz="2000" dirty="0"/>
              <a:t> plant with US consent</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12</a:t>
            </a:fld>
            <a:endParaRPr lang="en-US"/>
          </a:p>
        </p:txBody>
      </p:sp>
    </p:spTree>
    <p:extLst>
      <p:ext uri="{BB962C8B-B14F-4D97-AF65-F5344CB8AC3E}">
        <p14:creationId xmlns:p14="http://schemas.microsoft.com/office/powerpoint/2010/main" val="113404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Congress Proposed?</a:t>
            </a:r>
          </a:p>
        </p:txBody>
      </p:sp>
      <p:sp>
        <p:nvSpPr>
          <p:cNvPr id="3" name="Content Placeholder 2"/>
          <p:cNvSpPr>
            <a:spLocks noGrp="1"/>
          </p:cNvSpPr>
          <p:nvPr>
            <p:ph idx="1"/>
          </p:nvPr>
        </p:nvSpPr>
        <p:spPr>
          <a:xfrm>
            <a:off x="402088" y="1072816"/>
            <a:ext cx="8229600" cy="3950005"/>
          </a:xfrm>
        </p:spPr>
        <p:txBody>
          <a:bodyPr>
            <a:normAutofit fontScale="92500" lnSpcReduction="20000"/>
          </a:bodyPr>
          <a:lstStyle/>
          <a:p>
            <a:pPr marL="457200" indent="-457200">
              <a:buAutoNum type="arabicPeriod"/>
            </a:pPr>
            <a:r>
              <a:rPr lang="en-US" sz="2000" dirty="0"/>
              <a:t>Bob Corker, Chairman of Senate Foreign Relations Committee, called for a commercial plutonium production pause in East Asia.  He has not endorsed automatic renewal of the US – Japanese 123 agreement.</a:t>
            </a:r>
          </a:p>
          <a:p>
            <a:pPr marL="457200" indent="-457200">
              <a:buAutoNum type="arabicPeriod"/>
            </a:pPr>
            <a:r>
              <a:rPr lang="en-US" sz="2000" dirty="0"/>
              <a:t>Senators Ed Markey and Marco Rubio and Congressmen Brad Sherman and Jeff Fortenberry introduced S. 3010 and H.R.5370: U.S.-China Nuclear Cooperation and Nonproliferation Act of 2016, which restricts Chinese reprocessing of the US-origin spent fuel and the re-export of US nuclear design information.  A new version of this legislation will be released early this year.     </a:t>
            </a:r>
          </a:p>
          <a:p>
            <a:pPr marL="457200" indent="-457200">
              <a:buAutoNum type="arabicPeriod"/>
            </a:pPr>
            <a:r>
              <a:rPr lang="en-US" sz="2000" dirty="0"/>
              <a:t>If this legislation receives attention, it is likely to make Japanese reprocessing and re-exportation of US  nuclear design information matters of discussion regarding renewal of the US Japan 123.  </a:t>
            </a:r>
            <a:br>
              <a:rPr lang="en-US" sz="2000" dirty="0"/>
            </a:br>
            <a:endParaRPr lang="en-US" sz="2000" dirty="0"/>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13</a:t>
            </a:fld>
            <a:endParaRPr lang="en-US"/>
          </a:p>
        </p:txBody>
      </p:sp>
    </p:spTree>
    <p:extLst>
      <p:ext uri="{BB962C8B-B14F-4D97-AF65-F5344CB8AC3E}">
        <p14:creationId xmlns:p14="http://schemas.microsoft.com/office/powerpoint/2010/main" val="86016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209334"/>
          </a:xfrm>
        </p:spPr>
        <p:txBody>
          <a:bodyPr/>
          <a:lstStyle/>
          <a:p>
            <a:r>
              <a:rPr lang="en-US" dirty="0"/>
              <a:t>Executive Most likely to be silent</a:t>
            </a:r>
          </a:p>
        </p:txBody>
      </p:sp>
      <p:sp>
        <p:nvSpPr>
          <p:cNvPr id="3" name="Content Placeholder 2"/>
          <p:cNvSpPr>
            <a:spLocks noGrp="1"/>
          </p:cNvSpPr>
          <p:nvPr>
            <p:ph idx="1"/>
          </p:nvPr>
        </p:nvSpPr>
        <p:spPr>
          <a:xfrm>
            <a:off x="457200" y="1230702"/>
            <a:ext cx="8229600" cy="3808430"/>
          </a:xfrm>
        </p:spPr>
        <p:txBody>
          <a:bodyPr>
            <a:normAutofit/>
          </a:bodyPr>
          <a:lstStyle/>
          <a:p>
            <a:pPr marL="457200" indent="-457200">
              <a:buAutoNum type="alphaUcPeriod"/>
            </a:pPr>
            <a:r>
              <a:rPr lang="en-US" sz="2200" dirty="0"/>
              <a:t>Latest US State Department – Japanese MOFA statement -- "Both countries stress that they do not share [critics'] concerns regarding Japan's plutonium management."</a:t>
            </a:r>
          </a:p>
          <a:p>
            <a:pPr marL="457200" indent="-457200">
              <a:buAutoNum type="alphaUcPeriod"/>
            </a:pPr>
            <a:r>
              <a:rPr lang="en-US" sz="2200" dirty="0"/>
              <a:t>Abe says Trump "assured me that the United States will always be with Japan 100%."</a:t>
            </a:r>
          </a:p>
          <a:p>
            <a:pPr marL="457200" indent="-457200">
              <a:buAutoNum type="alphaUcPeriod"/>
            </a:pPr>
            <a:r>
              <a:rPr lang="en-US" sz="2200" dirty="0"/>
              <a:t>Planned US-Japan trade talks will be between Vice President Mike Pence and Finance Minister Taro </a:t>
            </a:r>
            <a:r>
              <a:rPr lang="en-US" sz="2200" dirty="0" err="1"/>
              <a:t>Aso</a:t>
            </a:r>
            <a:r>
              <a:rPr lang="en-US" sz="2200" dirty="0"/>
              <a:t>.  </a:t>
            </a:r>
            <a:r>
              <a:rPr lang="en-US" altLang="ja-JP" sz="2200" dirty="0" err="1" smtClean="0"/>
              <a:t>Aso</a:t>
            </a:r>
            <a:r>
              <a:rPr lang="ja-JP" altLang="en-US" sz="2200" dirty="0" smtClean="0"/>
              <a:t> </a:t>
            </a:r>
            <a:r>
              <a:rPr lang="en-US" sz="2200" dirty="0" smtClean="0"/>
              <a:t>favored </a:t>
            </a:r>
            <a:r>
              <a:rPr lang="en-US" sz="2200" dirty="0"/>
              <a:t>a public debate about Japan acquiring nuclear weapons and noted that Japan could get weapons quickly if it chose to do so.</a:t>
            </a:r>
          </a:p>
          <a:p>
            <a:pPr marL="0" indent="0"/>
            <a:endParaRPr lang="en-US" sz="2200" dirty="0"/>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14</a:t>
            </a:fld>
            <a:endParaRPr lang="en-US"/>
          </a:p>
        </p:txBody>
      </p:sp>
    </p:spTree>
    <p:extLst>
      <p:ext uri="{BB962C8B-B14F-4D97-AF65-F5344CB8AC3E}">
        <p14:creationId xmlns:p14="http://schemas.microsoft.com/office/powerpoint/2010/main" val="161925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39" y="319751"/>
            <a:ext cx="8810444" cy="600399"/>
          </a:xfrm>
        </p:spPr>
        <p:txBody>
          <a:bodyPr/>
          <a:lstStyle/>
          <a:p>
            <a:r>
              <a:rPr lang="en-US" dirty="0"/>
              <a:t>Still, almost anything can happen</a:t>
            </a:r>
          </a:p>
        </p:txBody>
      </p:sp>
      <p:sp>
        <p:nvSpPr>
          <p:cNvPr id="3" name="Content Placeholder 2"/>
          <p:cNvSpPr>
            <a:spLocks noGrp="1"/>
          </p:cNvSpPr>
          <p:nvPr>
            <p:ph idx="1"/>
          </p:nvPr>
        </p:nvSpPr>
        <p:spPr>
          <a:xfrm>
            <a:off x="304800" y="1219200"/>
            <a:ext cx="8456761" cy="4692769"/>
          </a:xfrm>
        </p:spPr>
        <p:txBody>
          <a:bodyPr/>
          <a:lstStyle/>
          <a:p>
            <a:r>
              <a:rPr lang="en-US" sz="2000" dirty="0"/>
              <a:t>If Abe asks for anything of Trump, Abe risks being asked to deliver on something he may find awkward.  But if Abe delivers, Abe may well be able to ask Trump for something as well, including automatic renewal.</a:t>
            </a:r>
          </a:p>
          <a:p>
            <a:endParaRPr lang="en-US" sz="800" dirty="0"/>
          </a:p>
          <a:p>
            <a:r>
              <a:rPr lang="en-US" sz="2000" dirty="0"/>
              <a:t>On the other hand, if enough is said about the security implications of Japan's plutonium program in the press and on the Hill, and the alternative of a plutonium production pause is promoted, a debate in the US Congress could assure renewal is anything but automatic.</a:t>
            </a:r>
          </a:p>
          <a:p>
            <a:endParaRPr lang="en-US" dirty="0"/>
          </a:p>
          <a:p>
            <a:endParaRPr lang="en-US" dirty="0"/>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15</a:t>
            </a:fld>
            <a:endParaRPr lang="en-US"/>
          </a:p>
        </p:txBody>
      </p:sp>
    </p:spTree>
    <p:extLst>
      <p:ext uri="{BB962C8B-B14F-4D97-AF65-F5344CB8AC3E}">
        <p14:creationId xmlns:p14="http://schemas.microsoft.com/office/powerpoint/2010/main" val="88528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8626"/>
            <a:ext cx="8229600" cy="897148"/>
          </a:xfrm>
        </p:spPr>
        <p:txBody>
          <a:bodyPr/>
          <a:lstStyle/>
          <a:p>
            <a:r>
              <a:rPr lang="en-US" dirty="0"/>
              <a:t>Additional slides</a:t>
            </a:r>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16</a:t>
            </a:fld>
            <a:endParaRPr lang="en-US"/>
          </a:p>
        </p:txBody>
      </p:sp>
    </p:spTree>
    <p:extLst>
      <p:ext uri="{BB962C8B-B14F-4D97-AF65-F5344CB8AC3E}">
        <p14:creationId xmlns:p14="http://schemas.microsoft.com/office/powerpoint/2010/main" val="58797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81948752"/>
              </p:ext>
            </p:extLst>
          </p:nvPr>
        </p:nvGraphicFramePr>
        <p:xfrm>
          <a:off x="399020" y="1502710"/>
          <a:ext cx="8686800" cy="466811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457200" y="381000"/>
            <a:ext cx="8229600" cy="990600"/>
          </a:xfrm>
        </p:spPr>
        <p:txBody>
          <a:bodyPr>
            <a:normAutofit fontScale="90000"/>
          </a:bodyPr>
          <a:lstStyle/>
          <a:p>
            <a:r>
              <a:rPr lang="en-US" dirty="0"/>
              <a:t>China may want an option to catch up with Russia, US</a:t>
            </a:r>
            <a:endParaRPr lang="en-US" sz="3200" b="1" dirty="0"/>
          </a:p>
        </p:txBody>
      </p:sp>
      <p:sp>
        <p:nvSpPr>
          <p:cNvPr id="9" name="Date Placeholder 8"/>
          <p:cNvSpPr>
            <a:spLocks noGrp="1"/>
          </p:cNvSpPr>
          <p:nvPr>
            <p:ph type="dt" sz="half" idx="10"/>
          </p:nvPr>
        </p:nvSpPr>
        <p:spPr/>
        <p:txBody>
          <a:bodyPr/>
          <a:lstStyle/>
          <a:p>
            <a:r>
              <a:rPr lang="en-US" dirty="0"/>
              <a:t>2/23/2017</a:t>
            </a:r>
          </a:p>
        </p:txBody>
      </p:sp>
      <p:sp>
        <p:nvSpPr>
          <p:cNvPr id="3" name="Slide Number Placeholder 2"/>
          <p:cNvSpPr>
            <a:spLocks noGrp="1"/>
          </p:cNvSpPr>
          <p:nvPr>
            <p:ph type="sldNum" sz="quarter" idx="12"/>
          </p:nvPr>
        </p:nvSpPr>
        <p:spPr/>
        <p:txBody>
          <a:bodyPr/>
          <a:lstStyle/>
          <a:p>
            <a:fld id="{5A95E804-635E-44A7-8A61-D3C03446C3CC}" type="slidenum">
              <a:rPr lang="en-US" smtClean="0"/>
              <a:t>17</a:t>
            </a:fld>
            <a:endParaRPr lang="en-US" dirty="0"/>
          </a:p>
        </p:txBody>
      </p:sp>
      <p:sp>
        <p:nvSpPr>
          <p:cNvPr id="4" name="TextBox 3"/>
          <p:cNvSpPr txBox="1"/>
          <p:nvPr/>
        </p:nvSpPr>
        <p:spPr>
          <a:xfrm>
            <a:off x="1752600" y="5877384"/>
            <a:ext cx="1447800" cy="492443"/>
          </a:xfrm>
          <a:prstGeom prst="rect">
            <a:avLst/>
          </a:prstGeom>
          <a:noFill/>
        </p:spPr>
        <p:txBody>
          <a:bodyPr wrap="square" rtlCol="0">
            <a:spAutoFit/>
          </a:bodyPr>
          <a:lstStyle/>
          <a:p>
            <a:pPr algn="ctr"/>
            <a:r>
              <a:rPr lang="en-US" sz="1300" dirty="0"/>
              <a:t>(1.8 tons assumed)</a:t>
            </a:r>
            <a:endParaRPr lang="en-US" sz="1200" dirty="0"/>
          </a:p>
        </p:txBody>
      </p:sp>
      <p:sp>
        <p:nvSpPr>
          <p:cNvPr id="5" name="TextBox 4"/>
          <p:cNvSpPr txBox="1"/>
          <p:nvPr/>
        </p:nvSpPr>
        <p:spPr>
          <a:xfrm>
            <a:off x="3576959" y="5889291"/>
            <a:ext cx="918841" cy="292388"/>
          </a:xfrm>
          <a:prstGeom prst="rect">
            <a:avLst/>
          </a:prstGeom>
          <a:noFill/>
        </p:spPr>
        <p:txBody>
          <a:bodyPr wrap="none" rtlCol="0">
            <a:spAutoFit/>
          </a:bodyPr>
          <a:lstStyle/>
          <a:p>
            <a:r>
              <a:rPr lang="en-US" sz="1300" dirty="0"/>
              <a:t>(87.6 tons)</a:t>
            </a:r>
          </a:p>
        </p:txBody>
      </p:sp>
      <p:sp>
        <p:nvSpPr>
          <p:cNvPr id="6" name="TextBox 5"/>
          <p:cNvSpPr txBox="1"/>
          <p:nvPr/>
        </p:nvSpPr>
        <p:spPr>
          <a:xfrm>
            <a:off x="4800600" y="5889291"/>
            <a:ext cx="1600200" cy="692497"/>
          </a:xfrm>
          <a:prstGeom prst="rect">
            <a:avLst/>
          </a:prstGeom>
          <a:noFill/>
        </p:spPr>
        <p:txBody>
          <a:bodyPr wrap="square" rtlCol="0">
            <a:spAutoFit/>
          </a:bodyPr>
          <a:lstStyle/>
          <a:p>
            <a:pPr algn="ctr"/>
            <a:r>
              <a:rPr lang="en-US" sz="1300" dirty="0"/>
              <a:t>(169.5-185.5 tons)</a:t>
            </a:r>
          </a:p>
          <a:p>
            <a:pPr algn="ctr"/>
            <a:r>
              <a:rPr lang="en-US" sz="1300" dirty="0"/>
              <a:t>8 tons </a:t>
            </a:r>
            <a:br>
              <a:rPr lang="en-US" sz="1300" dirty="0"/>
            </a:br>
            <a:r>
              <a:rPr lang="en-US" sz="1300" dirty="0"/>
              <a:t>uncertainty</a:t>
            </a:r>
          </a:p>
        </p:txBody>
      </p:sp>
      <p:sp>
        <p:nvSpPr>
          <p:cNvPr id="7" name="TextBox 6"/>
          <p:cNvSpPr txBox="1"/>
          <p:nvPr/>
        </p:nvSpPr>
        <p:spPr>
          <a:xfrm>
            <a:off x="93279" y="6604084"/>
            <a:ext cx="5186035" cy="230832"/>
          </a:xfrm>
          <a:prstGeom prst="rect">
            <a:avLst/>
          </a:prstGeom>
          <a:noFill/>
        </p:spPr>
        <p:txBody>
          <a:bodyPr wrap="none" rtlCol="0">
            <a:spAutoFit/>
          </a:bodyPr>
          <a:lstStyle/>
          <a:p>
            <a:r>
              <a:rPr lang="en-US" sz="900" dirty="0"/>
              <a:t>Source: </a:t>
            </a:r>
            <a:r>
              <a:rPr lang="en-US" sz="900" dirty="0">
                <a:hlinkClick r:id="rId4"/>
              </a:rPr>
              <a:t>http://fissilematerials.org/library/gfmr13.pdf </a:t>
            </a:r>
            <a:r>
              <a:rPr lang="en-US" sz="900" dirty="0"/>
              <a:t>and </a:t>
            </a:r>
            <a:r>
              <a:rPr lang="en-US" sz="900" dirty="0">
                <a:hlinkClick r:id="rId5"/>
              </a:rPr>
              <a:t>http://fissilematerials.org/library/gfmr10.pdf</a:t>
            </a:r>
            <a:endParaRPr lang="en-US" sz="900" dirty="0"/>
          </a:p>
        </p:txBody>
      </p:sp>
    </p:spTree>
    <p:extLst>
      <p:ext uri="{BB962C8B-B14F-4D97-AF65-F5344CB8AC3E}">
        <p14:creationId xmlns:p14="http://schemas.microsoft.com/office/powerpoint/2010/main" val="178332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86464" y="2590800"/>
            <a:ext cx="2971800" cy="3885679"/>
          </a:xfrm>
          <a:prstGeom prst="rect">
            <a:avLst/>
          </a:prstGeom>
          <a:noFill/>
        </p:spPr>
        <p:txBody>
          <a:bodyPr wrap="square" rtlCol="0">
            <a:spAutoFit/>
          </a:bodyPr>
          <a:lstStyle/>
          <a:p>
            <a:pPr marL="171450" indent="-171450">
              <a:spcAft>
                <a:spcPts val="900"/>
              </a:spcAft>
              <a:buFont typeface="Arial" panose="020B0604020202020204" pitchFamily="34" charset="0"/>
              <a:buChar char="•"/>
            </a:pPr>
            <a:r>
              <a:rPr lang="en-US" sz="1400" dirty="0"/>
              <a:t>4 kg weapons-grade Pu assumed per bomb based on DOE estimate.</a:t>
            </a:r>
          </a:p>
          <a:p>
            <a:pPr marL="171450" indent="-171450">
              <a:spcAft>
                <a:spcPts val="900"/>
              </a:spcAft>
              <a:buFont typeface="Arial" panose="020B0604020202020204" pitchFamily="34" charset="0"/>
              <a:buChar char="•"/>
            </a:pPr>
            <a:r>
              <a:rPr lang="en-US" sz="1400" dirty="0"/>
              <a:t>5.2 kg reactor-grade Pu assumed per bomb based on estimate by Richard L. Garwin (see </a:t>
            </a:r>
            <a:r>
              <a:rPr lang="en-US" sz="1400" dirty="0">
                <a:hlinkClick r:id="rId3"/>
              </a:rPr>
              <a:t>http://fas.org/rlg/980826-pu.htm</a:t>
            </a:r>
            <a:r>
              <a:rPr lang="en-US" sz="1400" dirty="0"/>
              <a:t>)</a:t>
            </a:r>
          </a:p>
          <a:p>
            <a:pPr marL="171450" indent="-171450">
              <a:spcAft>
                <a:spcPts val="900"/>
              </a:spcAft>
              <a:buFont typeface="Arial" panose="020B0604020202020204" pitchFamily="34" charset="0"/>
              <a:buChar char="•"/>
            </a:pPr>
            <a:r>
              <a:rPr lang="en-US" sz="1400" dirty="0"/>
              <a:t>150 kg weapons-grade Pu conservatively assumed per reactor year (see page 64, </a:t>
            </a:r>
            <a:r>
              <a:rPr lang="en-US" sz="1400" dirty="0">
                <a:hlinkClick r:id="rId4"/>
              </a:rPr>
              <a:t>http://fsi.stanford.edu/sites/default/files/VAF-June.pdf</a:t>
            </a:r>
            <a:r>
              <a:rPr lang="en-US" sz="1400" dirty="0"/>
              <a:t>)</a:t>
            </a:r>
          </a:p>
          <a:p>
            <a:pPr marL="171450" indent="-171450">
              <a:spcAft>
                <a:spcPts val="900"/>
              </a:spcAft>
              <a:buFont typeface="Arial" panose="020B0604020202020204" pitchFamily="34" charset="0"/>
              <a:buChar char="•"/>
            </a:pPr>
            <a:r>
              <a:rPr lang="en-US" sz="1400" dirty="0"/>
              <a:t>250 kg reactor-grade Pu conservatively assumed per reactor year. </a:t>
            </a:r>
          </a:p>
        </p:txBody>
      </p:sp>
      <p:sp>
        <p:nvSpPr>
          <p:cNvPr id="7" name="Title 1"/>
          <p:cNvSpPr txBox="1">
            <a:spLocks/>
          </p:cNvSpPr>
          <p:nvPr/>
        </p:nvSpPr>
        <p:spPr>
          <a:xfrm>
            <a:off x="152400" y="76200"/>
            <a:ext cx="8805864"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t>How Much Plutonium Could a 1 GWe LWR Generate/Year? </a:t>
            </a:r>
          </a:p>
        </p:txBody>
      </p:sp>
      <p:sp>
        <p:nvSpPr>
          <p:cNvPr id="4" name="Date Placeholder 3"/>
          <p:cNvSpPr>
            <a:spLocks noGrp="1"/>
          </p:cNvSpPr>
          <p:nvPr>
            <p:ph type="dt" sz="half" idx="10"/>
          </p:nvPr>
        </p:nvSpPr>
        <p:spPr/>
        <p:txBody>
          <a:bodyPr/>
          <a:lstStyle/>
          <a:p>
            <a:r>
              <a:rPr lang="en-US" dirty="0"/>
              <a:t>2/23/2017</a:t>
            </a:r>
          </a:p>
        </p:txBody>
      </p:sp>
      <p:sp>
        <p:nvSpPr>
          <p:cNvPr id="3" name="Slide Number Placeholder 2"/>
          <p:cNvSpPr>
            <a:spLocks noGrp="1"/>
          </p:cNvSpPr>
          <p:nvPr>
            <p:ph type="sldNum" sz="quarter" idx="12"/>
          </p:nvPr>
        </p:nvSpPr>
        <p:spPr/>
        <p:txBody>
          <a:bodyPr/>
          <a:lstStyle/>
          <a:p>
            <a:fld id="{5A95E804-635E-44A7-8A61-D3C03446C3CC}" type="slidenum">
              <a:rPr lang="en-US" smtClean="0"/>
              <a:t>18</a:t>
            </a:fld>
            <a:endParaRPr lang="en-US" dirty="0"/>
          </a:p>
        </p:txBody>
      </p:sp>
      <p:graphicFrame>
        <p:nvGraphicFramePr>
          <p:cNvPr id="12" name="Content Placeholder 5"/>
          <p:cNvGraphicFramePr>
            <a:graphicFrameLocks/>
          </p:cNvGraphicFramePr>
          <p:nvPr>
            <p:extLst>
              <p:ext uri="{D42A27DB-BD31-4B8C-83A1-F6EECF244321}">
                <p14:modId xmlns:p14="http://schemas.microsoft.com/office/powerpoint/2010/main" val="2675153404"/>
              </p:ext>
            </p:extLst>
          </p:nvPr>
        </p:nvGraphicFramePr>
        <p:xfrm>
          <a:off x="304800" y="410806"/>
          <a:ext cx="8518350" cy="644719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6"/>
          <p:cNvSpPr txBox="1"/>
          <p:nvPr/>
        </p:nvSpPr>
        <p:spPr>
          <a:xfrm>
            <a:off x="2165705" y="3609833"/>
            <a:ext cx="1120870" cy="27700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t>~37 bombs</a:t>
            </a:r>
          </a:p>
        </p:txBody>
      </p:sp>
      <p:sp>
        <p:nvSpPr>
          <p:cNvPr id="14" name="TextBox 13"/>
          <p:cNvSpPr txBox="1"/>
          <p:nvPr/>
        </p:nvSpPr>
        <p:spPr>
          <a:xfrm>
            <a:off x="2504625" y="5943601"/>
            <a:ext cx="695775" cy="246221"/>
          </a:xfrm>
          <a:prstGeom prst="rect">
            <a:avLst/>
          </a:prstGeom>
          <a:noFill/>
        </p:spPr>
        <p:txBody>
          <a:bodyPr wrap="square" rtlCol="0">
            <a:spAutoFit/>
          </a:bodyPr>
          <a:lstStyle/>
          <a:p>
            <a:r>
              <a:rPr lang="en-US" sz="1000" b="1" dirty="0">
                <a:solidFill>
                  <a:schemeClr val="tx1">
                    <a:lumMod val="75000"/>
                    <a:lumOff val="25000"/>
                  </a:schemeClr>
                </a:solidFill>
              </a:rPr>
              <a:t>150 kg</a:t>
            </a:r>
          </a:p>
        </p:txBody>
      </p:sp>
      <p:sp>
        <p:nvSpPr>
          <p:cNvPr id="15" name="TextBox 14"/>
          <p:cNvSpPr txBox="1"/>
          <p:nvPr/>
        </p:nvSpPr>
        <p:spPr>
          <a:xfrm>
            <a:off x="3810000" y="5925979"/>
            <a:ext cx="762000" cy="246221"/>
          </a:xfrm>
          <a:prstGeom prst="rect">
            <a:avLst/>
          </a:prstGeom>
          <a:noFill/>
        </p:spPr>
        <p:txBody>
          <a:bodyPr wrap="square" rtlCol="0">
            <a:spAutoFit/>
          </a:bodyPr>
          <a:lstStyle/>
          <a:p>
            <a:r>
              <a:rPr lang="en-US" sz="1000" b="1" dirty="0">
                <a:solidFill>
                  <a:schemeClr val="bg1"/>
                </a:solidFill>
              </a:rPr>
              <a:t>250 kg</a:t>
            </a:r>
          </a:p>
        </p:txBody>
      </p:sp>
    </p:spTree>
    <p:extLst>
      <p:ext uri="{BB962C8B-B14F-4D97-AF65-F5344CB8AC3E}">
        <p14:creationId xmlns:p14="http://schemas.microsoft.com/office/powerpoint/2010/main" val="149420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8" y="80557"/>
            <a:ext cx="8959892" cy="1482640"/>
          </a:xfrm>
        </p:spPr>
        <p:txBody>
          <a:bodyPr>
            <a:noAutofit/>
          </a:bodyPr>
          <a:lstStyle/>
          <a:p>
            <a:r>
              <a:rPr lang="en-US" sz="3200" b="1" dirty="0"/>
              <a:t>PRC’s Limited military Plutonium Production = Bottleneck to Many More </a:t>
            </a:r>
            <a:r>
              <a:rPr lang="en-US" dirty="0"/>
              <a:t>bombs</a:t>
            </a:r>
            <a:endParaRPr lang="en-US" sz="3200" b="1" dirty="0"/>
          </a:p>
        </p:txBody>
      </p:sp>
      <p:sp>
        <p:nvSpPr>
          <p:cNvPr id="3" name="Content Placeholder 2"/>
          <p:cNvSpPr>
            <a:spLocks noGrp="1"/>
          </p:cNvSpPr>
          <p:nvPr>
            <p:ph idx="1"/>
          </p:nvPr>
        </p:nvSpPr>
        <p:spPr>
          <a:xfrm>
            <a:off x="80514" y="1752600"/>
            <a:ext cx="4669765" cy="4495800"/>
          </a:xfrm>
        </p:spPr>
        <p:txBody>
          <a:bodyPr>
            <a:noAutofit/>
          </a:bodyPr>
          <a:lstStyle/>
          <a:p>
            <a:pPr marL="463550" indent="-354013">
              <a:spcAft>
                <a:spcPts val="1200"/>
              </a:spcAft>
              <a:buSzPct val="100000"/>
            </a:pPr>
            <a:r>
              <a:rPr lang="en-US" sz="2000" dirty="0"/>
              <a:t>PRC has only 2 plutonium production reactors</a:t>
            </a:r>
          </a:p>
          <a:p>
            <a:pPr marL="463550" indent="-354013">
              <a:spcAft>
                <a:spcPts val="1200"/>
              </a:spcAft>
              <a:buSzPct val="100000"/>
            </a:pPr>
            <a:r>
              <a:rPr lang="en-US" sz="2000" dirty="0"/>
              <a:t>One is being dismantled</a:t>
            </a:r>
          </a:p>
          <a:p>
            <a:pPr marL="463550" indent="-354013">
              <a:spcAft>
                <a:spcPts val="1200"/>
              </a:spcAft>
              <a:buSzPct val="100000"/>
            </a:pPr>
            <a:r>
              <a:rPr lang="en-US" sz="2000" dirty="0"/>
              <a:t>One hasn’t operated since the early 1990s</a:t>
            </a:r>
          </a:p>
          <a:p>
            <a:pPr marL="463550" indent="-354013">
              <a:spcAft>
                <a:spcPts val="1200"/>
              </a:spcAft>
              <a:buSzPct val="100000"/>
            </a:pPr>
            <a:r>
              <a:rPr lang="en-US" sz="2000" dirty="0"/>
              <a:t>If restarted, the single reactor could produce roughly 300kg of plutonium a year, only enough to make roughly 75 plutonium triggers or bombs a year.</a:t>
            </a:r>
          </a:p>
          <a:p>
            <a:pPr marL="463550" indent="-354013">
              <a:spcAft>
                <a:spcPts val="1200"/>
              </a:spcAft>
              <a:buSzPct val="100000"/>
            </a:pPr>
            <a:r>
              <a:rPr lang="en-US" sz="2000" dirty="0"/>
              <a:t>PRC currently has surplus plutonium for only roughly 500 nuclear weapons  </a:t>
            </a:r>
          </a:p>
        </p:txBody>
      </p:sp>
      <p:sp>
        <p:nvSpPr>
          <p:cNvPr id="6" name="Slide Number Placeholder 5"/>
          <p:cNvSpPr>
            <a:spLocks noGrp="1"/>
          </p:cNvSpPr>
          <p:nvPr>
            <p:ph type="sldNum" sz="quarter" idx="12"/>
          </p:nvPr>
        </p:nvSpPr>
        <p:spPr/>
        <p:txBody>
          <a:bodyPr/>
          <a:lstStyle/>
          <a:p>
            <a:fld id="{5A95E804-635E-44A7-8A61-D3C03446C3CC}" type="slidenum">
              <a:rPr lang="en-US" smtClean="0"/>
              <a:t>19</a:t>
            </a:fld>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65435" y="2104845"/>
            <a:ext cx="4021161" cy="22755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141344" y="4546838"/>
            <a:ext cx="3980577" cy="369332"/>
          </a:xfrm>
          <a:prstGeom prst="rect">
            <a:avLst/>
          </a:prstGeom>
          <a:noFill/>
        </p:spPr>
        <p:txBody>
          <a:bodyPr wrap="none" rtlCol="0">
            <a:spAutoFit/>
          </a:bodyPr>
          <a:lstStyle/>
          <a:p>
            <a:r>
              <a:rPr lang="en-US" dirty="0"/>
              <a:t>Jiuquan plutonium production reactor</a:t>
            </a:r>
          </a:p>
        </p:txBody>
      </p:sp>
    </p:spTree>
    <p:extLst>
      <p:ext uri="{BB962C8B-B14F-4D97-AF65-F5344CB8AC3E}">
        <p14:creationId xmlns:p14="http://schemas.microsoft.com/office/powerpoint/2010/main" val="213472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42" y="224340"/>
            <a:ext cx="8903958" cy="690060"/>
          </a:xfrm>
        </p:spPr>
        <p:txBody>
          <a:bodyPr/>
          <a:lstStyle/>
          <a:p>
            <a:r>
              <a:rPr lang="en-US" dirty="0"/>
              <a:t>Congress &amp; the Executive Determine US policy on Japanese plutonium </a:t>
            </a:r>
          </a:p>
        </p:txBody>
      </p:sp>
      <p:sp>
        <p:nvSpPr>
          <p:cNvPr id="3" name="Content Placeholder 2"/>
          <p:cNvSpPr>
            <a:spLocks noGrp="1"/>
          </p:cNvSpPr>
          <p:nvPr>
            <p:ph idx="1"/>
          </p:nvPr>
        </p:nvSpPr>
        <p:spPr>
          <a:xfrm>
            <a:off x="457200" y="1449238"/>
            <a:ext cx="8229600" cy="4255698"/>
          </a:xfrm>
        </p:spPr>
        <p:txBody>
          <a:bodyPr/>
          <a:lstStyle/>
          <a:p>
            <a:pPr>
              <a:buFont typeface="Arial" charset="0"/>
              <a:buChar char="•"/>
            </a:pPr>
            <a:r>
              <a:rPr lang="en-US" dirty="0"/>
              <a:t>The Executive negotiates nuclear cooperative agreements and trade agreements.</a:t>
            </a:r>
          </a:p>
          <a:p>
            <a:pPr>
              <a:buFont typeface="Arial" charset="0"/>
              <a:buChar char="•"/>
            </a:pPr>
            <a:r>
              <a:rPr lang="en-US" dirty="0"/>
              <a:t>These, however, do not become binding unless they are presented to Congress and Congress chooses not to qualify or reject them in a given period usually measured in months.  This has happened before:</a:t>
            </a:r>
          </a:p>
          <a:p>
            <a:pPr lvl="2">
              <a:buFont typeface="Arial" charset="0"/>
              <a:buChar char="•"/>
            </a:pPr>
            <a:r>
              <a:rPr lang="en-US" dirty="0"/>
              <a:t>US-PRC Nuclear Cooperative Agreement of 1985 delayed by 13 years</a:t>
            </a:r>
          </a:p>
          <a:p>
            <a:pPr lvl="2">
              <a:buFont typeface="Arial" charset="0"/>
              <a:buChar char="•"/>
            </a:pPr>
            <a:r>
              <a:rPr lang="en-US" dirty="0"/>
              <a:t>US-Russian Nuclear Cooperative Agreement of 2008 withdrawn</a:t>
            </a:r>
          </a:p>
          <a:p>
            <a:pPr lvl="2">
              <a:buFont typeface="Arial" charset="0"/>
              <a:buChar char="•"/>
            </a:pPr>
            <a:r>
              <a:rPr lang="en-US" dirty="0"/>
              <a:t>US-UAE Nuclear Cooperative Agreement of 2009, renegotiated</a:t>
            </a:r>
          </a:p>
          <a:p>
            <a:pPr lvl="2">
              <a:buFont typeface="Arial" charset="0"/>
              <a:buChar char="•"/>
            </a:pPr>
            <a:r>
              <a:rPr lang="en-US" dirty="0"/>
              <a:t>US-Vietnam Nuclear Cooperative Agreement of 2014, terms modified</a:t>
            </a:r>
          </a:p>
          <a:p>
            <a:pPr lvl="2">
              <a:buFont typeface="Arial" charset="0"/>
              <a:buChar char="•"/>
            </a:pPr>
            <a:endParaRPr lang="en-US" dirty="0"/>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2</a:t>
            </a:fld>
            <a:endParaRPr lang="en-US"/>
          </a:p>
        </p:txBody>
      </p:sp>
    </p:spTree>
    <p:extLst>
      <p:ext uri="{BB962C8B-B14F-4D97-AF65-F5344CB8AC3E}">
        <p14:creationId xmlns:p14="http://schemas.microsoft.com/office/powerpoint/2010/main" val="193142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15" y="365760"/>
            <a:ext cx="8594785" cy="545667"/>
          </a:xfrm>
        </p:spPr>
        <p:txBody>
          <a:bodyPr/>
          <a:lstStyle/>
          <a:p>
            <a:r>
              <a:rPr lang="en-US" dirty="0"/>
              <a:t>PRC's "peaceful" pU Plan to Follow Japan Could allow it to catch up</a:t>
            </a:r>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20</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38" y="3760451"/>
            <a:ext cx="3638550" cy="3000375"/>
          </a:xfrm>
          <a:prstGeom prst="rect">
            <a:avLst/>
          </a:prstGeom>
        </p:spPr>
      </p:pic>
      <p:graphicFrame>
        <p:nvGraphicFramePr>
          <p:cNvPr id="7" name="Content Placeholder 4"/>
          <p:cNvGraphicFramePr>
            <a:graphicFrameLocks/>
          </p:cNvGraphicFramePr>
          <p:nvPr>
            <p:extLst>
              <p:ext uri="{D42A27DB-BD31-4B8C-83A1-F6EECF244321}">
                <p14:modId xmlns:p14="http://schemas.microsoft.com/office/powerpoint/2010/main" val="932384631"/>
              </p:ext>
            </p:extLst>
          </p:nvPr>
        </p:nvGraphicFramePr>
        <p:xfrm>
          <a:off x="4040638" y="3981682"/>
          <a:ext cx="4853795" cy="277914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457200" y="1357406"/>
            <a:ext cx="3784600" cy="2178297"/>
          </a:xfrm>
          <a:prstGeom prst="rect">
            <a:avLst/>
          </a:prstGeom>
        </p:spPr>
      </p:pic>
      <p:pic>
        <p:nvPicPr>
          <p:cNvPr id="8" name="Picture 7"/>
          <p:cNvPicPr>
            <a:picLocks noChangeAspect="1"/>
          </p:cNvPicPr>
          <p:nvPr/>
        </p:nvPicPr>
        <p:blipFill>
          <a:blip r:embed="rId5"/>
          <a:stretch>
            <a:fillRect/>
          </a:stretch>
        </p:blipFill>
        <p:spPr>
          <a:xfrm>
            <a:off x="4827522" y="1357406"/>
            <a:ext cx="3859278" cy="2315567"/>
          </a:xfrm>
          <a:prstGeom prst="rect">
            <a:avLst/>
          </a:prstGeom>
        </p:spPr>
      </p:pic>
    </p:spTree>
    <p:extLst>
      <p:ext uri="{BB962C8B-B14F-4D97-AF65-F5344CB8AC3E}">
        <p14:creationId xmlns:p14="http://schemas.microsoft.com/office/powerpoint/2010/main" val="111112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Wolsong Heavy Water Reactors</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5A95E804-635E-44A7-8A61-D3C03446C3CC}" type="slidenum">
              <a:rPr lang="en-US" smtClean="0"/>
              <a:t>21</a:t>
            </a:fld>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5123" y="1951467"/>
            <a:ext cx="4765639" cy="339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p:nvPr/>
        </p:nvSpPr>
        <p:spPr>
          <a:xfrm>
            <a:off x="5362485" y="1436523"/>
            <a:ext cx="3470964" cy="4524315"/>
          </a:xfrm>
          <a:prstGeom prst="rect">
            <a:avLst/>
          </a:prstGeom>
        </p:spPr>
        <p:txBody>
          <a:bodyPr wrap="square">
            <a:spAutoFit/>
          </a:bodyPr>
          <a:lstStyle/>
          <a:p>
            <a:r>
              <a:rPr lang="en-US" dirty="0"/>
              <a:t>From the four CANDU-6 reactor cores and spent fuel at </a:t>
            </a:r>
            <a:r>
              <a:rPr lang="en-US" dirty="0" err="1"/>
              <a:t>Wolsong</a:t>
            </a:r>
            <a:r>
              <a:rPr lang="en-US" dirty="0"/>
              <a:t>, the RoK could recover 150 kg of lower-burnup fuel-grade plutonium (discharged during the first cycle after start-up—100 to 400 full-power days after start-up) and about 220 kg of higher burnup fuel-grade plutonium that could be used to fabricate </a:t>
            </a:r>
            <a:r>
              <a:rPr lang="en-US" b="1" dirty="0">
                <a:solidFill>
                  <a:srgbClr val="FF0000"/>
                </a:solidFill>
              </a:rPr>
              <a:t>more than 50 nuclear warheads with yields exceeding 20 kilotons based on pure fission solid core, levitated core or hollow core designs.</a:t>
            </a:r>
          </a:p>
        </p:txBody>
      </p:sp>
    </p:spTree>
    <p:extLst>
      <p:ext uri="{BB962C8B-B14F-4D97-AF65-F5344CB8AC3E}">
        <p14:creationId xmlns:p14="http://schemas.microsoft.com/office/powerpoint/2010/main" val="540081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21161" cy="1080200"/>
          </a:xfrm>
        </p:spPr>
        <p:txBody>
          <a:bodyPr>
            <a:noAutofit/>
          </a:bodyPr>
          <a:lstStyle/>
          <a:p>
            <a:r>
              <a:rPr lang="en-US" sz="3200" b="1" dirty="0"/>
              <a:t>A PRC Plutonium Production Option:  Its Heavy Water Reactors</a:t>
            </a:r>
          </a:p>
        </p:txBody>
      </p:sp>
      <p:sp>
        <p:nvSpPr>
          <p:cNvPr id="3" name="Content Placeholder 2"/>
          <p:cNvSpPr>
            <a:spLocks noGrp="1"/>
          </p:cNvSpPr>
          <p:nvPr>
            <p:ph idx="1"/>
          </p:nvPr>
        </p:nvSpPr>
        <p:spPr>
          <a:xfrm>
            <a:off x="484740" y="1752600"/>
            <a:ext cx="8229600" cy="4876800"/>
          </a:xfrm>
        </p:spPr>
        <p:txBody>
          <a:bodyPr/>
          <a:lstStyle/>
          <a:p>
            <a:r>
              <a:rPr lang="en-US" dirty="0"/>
              <a:t>Two Candu-6 reactors (600 MWe each) at Qinshan</a:t>
            </a:r>
          </a:p>
          <a:p>
            <a:r>
              <a:rPr lang="en-US" dirty="0"/>
              <a:t>Capable of producing ~650 kilograms of plutonium a year</a:t>
            </a:r>
          </a:p>
          <a:p>
            <a:r>
              <a:rPr lang="en-US" dirty="0"/>
              <a:t>Sufficient for roughly &gt;100 bombs a year</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5A95E804-635E-44A7-8A61-D3C03446C3CC}" type="slidenum">
              <a:rPr lang="en-US" smtClean="0"/>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657600"/>
            <a:ext cx="4648200" cy="2819400"/>
          </a:xfrm>
          <a:prstGeom prst="rect">
            <a:avLst/>
          </a:prstGeom>
        </p:spPr>
      </p:pic>
      <p:sp>
        <p:nvSpPr>
          <p:cNvPr id="7" name="TextBox 6"/>
          <p:cNvSpPr txBox="1"/>
          <p:nvPr/>
        </p:nvSpPr>
        <p:spPr>
          <a:xfrm>
            <a:off x="2133600" y="6477000"/>
            <a:ext cx="5715000" cy="276999"/>
          </a:xfrm>
          <a:prstGeom prst="rect">
            <a:avLst/>
          </a:prstGeom>
          <a:noFill/>
        </p:spPr>
        <p:txBody>
          <a:bodyPr wrap="square" rtlCol="0">
            <a:spAutoFit/>
          </a:bodyPr>
          <a:lstStyle/>
          <a:p>
            <a:r>
              <a:rPr lang="en-US" sz="1200" dirty="0"/>
              <a:t>Source: https://en.wikipedia.org/wiki/CANDU_reactor</a:t>
            </a:r>
          </a:p>
        </p:txBody>
      </p:sp>
    </p:spTree>
    <p:extLst>
      <p:ext uri="{BB962C8B-B14F-4D97-AF65-F5344CB8AC3E}">
        <p14:creationId xmlns:p14="http://schemas.microsoft.com/office/powerpoint/2010/main" val="2105678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43" y="621196"/>
            <a:ext cx="8497957" cy="793076"/>
          </a:xfrm>
        </p:spPr>
        <p:txBody>
          <a:bodyPr>
            <a:noAutofit/>
          </a:bodyPr>
          <a:lstStyle/>
          <a:p>
            <a:r>
              <a:rPr lang="en-US" dirty="0"/>
              <a:t>Even </a:t>
            </a:r>
            <a:r>
              <a:rPr lang="en-US" sz="3200" b="1" dirty="0"/>
              <a:t>Reactor-Grade Pu Can Make Very Effective Nuclear Weapons</a:t>
            </a:r>
          </a:p>
        </p:txBody>
      </p:sp>
      <p:sp>
        <p:nvSpPr>
          <p:cNvPr id="3" name="Content Placeholder 2"/>
          <p:cNvSpPr>
            <a:spLocks noGrp="1"/>
          </p:cNvSpPr>
          <p:nvPr>
            <p:ph idx="1"/>
          </p:nvPr>
        </p:nvSpPr>
        <p:spPr>
          <a:xfrm>
            <a:off x="246993" y="1828800"/>
            <a:ext cx="8744607" cy="4419600"/>
          </a:xfrm>
        </p:spPr>
        <p:txBody>
          <a:bodyPr>
            <a:normAutofit lnSpcReduction="10000"/>
          </a:bodyPr>
          <a:lstStyle/>
          <a:p>
            <a:pPr marL="0" indent="0">
              <a:buNone/>
            </a:pPr>
            <a:r>
              <a:rPr lang="en-US" sz="2000" b="1" dirty="0"/>
              <a:t>By making use of various combinations of advanced technologies -improved implosion techniques such as … </a:t>
            </a:r>
            <a:r>
              <a:rPr lang="en-US" sz="2000" b="1" dirty="0">
                <a:solidFill>
                  <a:srgbClr val="FF0000"/>
                </a:solidFill>
              </a:rPr>
              <a:t>boosting with deuterium and tritium…it is possible to offset the problems created by the high rate of spontaneous fission of PU-240</a:t>
            </a:r>
            <a:r>
              <a:rPr lang="en-US" dirty="0"/>
              <a:t>. </a:t>
            </a:r>
            <a:r>
              <a:rPr lang="en-US" sz="1700" dirty="0"/>
              <a:t>Thomas B. Cochran, “Technological Issues Related to the Proliferation of Nuclear Weapons,”  August 23, 1998. </a:t>
            </a:r>
          </a:p>
          <a:p>
            <a:pPr marL="0" indent="0">
              <a:buNone/>
            </a:pPr>
            <a:endParaRPr lang="en-US" sz="1700" dirty="0"/>
          </a:p>
          <a:p>
            <a:pPr marL="0" indent="0">
              <a:buNone/>
            </a:pPr>
            <a:r>
              <a:rPr lang="en-US" sz="2000" b="1" dirty="0"/>
              <a:t>When about 1% of the fission reaction has taken place, the thermonuclear fuel—deuterium and tritium (doubly and triply heavy hydrogen)—reacts and floods the remaining nuclear explosive with neutrons. Thus,…</a:t>
            </a:r>
            <a:r>
              <a:rPr lang="en-US" sz="2000" b="1" i="1" dirty="0">
                <a:solidFill>
                  <a:srgbClr val="FF0000"/>
                </a:solidFill>
              </a:rPr>
              <a:t>With a boosted weapon there is no concern about stray neutrons starting the fission chain reaction too early and having the bomb blow apart before attaining full yield... it permits a fission bomb to use any type of plutonium, including so-called reactor-grade, without degradation in performance.  </a:t>
            </a:r>
            <a:r>
              <a:rPr lang="en-US" sz="1700" dirty="0"/>
              <a:t>Gilinsky, Sokolski, “The Other Dangers from that N. Korean Nuke Test,” </a:t>
            </a:r>
            <a:r>
              <a:rPr lang="en-US" sz="1700" i="1" dirty="0"/>
              <a:t>WSJ</a:t>
            </a:r>
            <a:r>
              <a:rPr lang="en-US" sz="1700" dirty="0"/>
              <a:t>, January 18, 2016.</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5A95E804-635E-44A7-8A61-D3C03446C3CC}" type="slidenum">
              <a:rPr lang="en-US" smtClean="0"/>
              <a:t>23</a:t>
            </a:fld>
            <a:endParaRPr lang="en-US" dirty="0"/>
          </a:p>
        </p:txBody>
      </p:sp>
    </p:spTree>
    <p:extLst>
      <p:ext uri="{BB962C8B-B14F-4D97-AF65-F5344CB8AC3E}">
        <p14:creationId xmlns:p14="http://schemas.microsoft.com/office/powerpoint/2010/main" val="63117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DPRK Tritium extraction plant</a:t>
            </a:r>
          </a:p>
        </p:txBody>
      </p:sp>
      <p:pic>
        <p:nvPicPr>
          <p:cNvPr id="6" name="Content Placeholder 5"/>
          <p:cNvPicPr>
            <a:picLocks noGrp="1" noChangeAspect="1"/>
          </p:cNvPicPr>
          <p:nvPr>
            <p:ph idx="1"/>
          </p:nvPr>
        </p:nvPicPr>
        <p:blipFill>
          <a:blip r:embed="rId2"/>
          <a:stretch>
            <a:fillRect/>
          </a:stretch>
        </p:blipFill>
        <p:spPr>
          <a:xfrm>
            <a:off x="2579663" y="1371030"/>
            <a:ext cx="4328538" cy="3505770"/>
          </a:xfrm>
          <a:prstGeom prst="rect">
            <a:avLst/>
          </a:prstGeom>
        </p:spPr>
      </p:pic>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24</a:t>
            </a:fld>
            <a:endParaRPr lang="en-US"/>
          </a:p>
        </p:txBody>
      </p:sp>
    </p:spTree>
    <p:extLst>
      <p:ext uri="{BB962C8B-B14F-4D97-AF65-F5344CB8AC3E}">
        <p14:creationId xmlns:p14="http://schemas.microsoft.com/office/powerpoint/2010/main" val="47851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990600"/>
          </a:xfrm>
        </p:spPr>
        <p:txBody>
          <a:bodyPr>
            <a:noAutofit/>
          </a:bodyPr>
          <a:lstStyle/>
          <a:p>
            <a:r>
              <a:rPr lang="en-US" sz="3200" b="1" dirty="0"/>
              <a:t>RoK Produces and Stockpiles Enough fresh Tritium (4 kgs.) to Boost 1,000 Weapons</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5A95E804-635E-44A7-8A61-D3C03446C3CC}" type="slidenum">
              <a:rPr lang="en-US" smtClean="0"/>
              <a:t>25</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848" y="2253802"/>
            <a:ext cx="6072352" cy="368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9400" y="6107668"/>
            <a:ext cx="4876800" cy="369332"/>
          </a:xfrm>
          <a:prstGeom prst="rect">
            <a:avLst/>
          </a:prstGeom>
          <a:noFill/>
        </p:spPr>
        <p:txBody>
          <a:bodyPr wrap="square" rtlCol="0">
            <a:spAutoFit/>
          </a:bodyPr>
          <a:lstStyle/>
          <a:p>
            <a:r>
              <a:rPr lang="en-US" dirty="0"/>
              <a:t>Wosong Tritium Removal Facility</a:t>
            </a:r>
          </a:p>
        </p:txBody>
      </p:sp>
    </p:spTree>
    <p:extLst>
      <p:ext uri="{BB962C8B-B14F-4D97-AF65-F5344CB8AC3E}">
        <p14:creationId xmlns:p14="http://schemas.microsoft.com/office/powerpoint/2010/main" val="36524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can boost if it wants to</a:t>
            </a:r>
          </a:p>
        </p:txBody>
      </p:sp>
      <p:sp>
        <p:nvSpPr>
          <p:cNvPr id="3" name="Content Placeholder 2"/>
          <p:cNvSpPr>
            <a:spLocks noGrp="1"/>
          </p:cNvSpPr>
          <p:nvPr>
            <p:ph idx="1"/>
          </p:nvPr>
        </p:nvSpPr>
        <p:spPr/>
        <p:txBody>
          <a:bodyPr>
            <a:noAutofit/>
          </a:bodyPr>
          <a:lstStyle/>
          <a:p>
            <a:endParaRPr lang="en-US" sz="1800" dirty="0"/>
          </a:p>
          <a:p>
            <a:r>
              <a:rPr lang="en-US" sz="2000" dirty="0"/>
              <a:t>• The National Institute for Fusion Science (NIFS) in </a:t>
            </a:r>
            <a:r>
              <a:rPr lang="en-US" sz="2000" dirty="0" err="1"/>
              <a:t>Toki</a:t>
            </a:r>
            <a:r>
              <a:rPr lang="en-US" sz="2000" dirty="0"/>
              <a:t> </a:t>
            </a:r>
          </a:p>
          <a:p>
            <a:r>
              <a:rPr lang="en-US" sz="2000" dirty="0"/>
              <a:t>• Japan Atomic Energy Agency’s (JAEA) </a:t>
            </a:r>
            <a:r>
              <a:rPr lang="en-US" sz="2000" dirty="0" err="1"/>
              <a:t>Naka</a:t>
            </a:r>
            <a:r>
              <a:rPr lang="en-US" sz="2000" dirty="0"/>
              <a:t> Fusion Institute, Ibaraki Prefecture </a:t>
            </a:r>
          </a:p>
          <a:p>
            <a:r>
              <a:rPr lang="en-US" sz="2000" dirty="0"/>
              <a:t>• Experimental Reactor (ITER) under construction in France, Japan will provide high-tech components and will host an €1 billion materials testing facility – the International Fusion Materials Irradiation Facility (IFMIF).</a:t>
            </a:r>
          </a:p>
          <a:p>
            <a:r>
              <a:rPr lang="en-US" sz="2000" dirty="0"/>
              <a:t>• </a:t>
            </a:r>
            <a:r>
              <a:rPr lang="en-US" sz="2000" dirty="0" err="1"/>
              <a:t>Naka</a:t>
            </a:r>
            <a:r>
              <a:rPr lang="en-US" sz="2000" dirty="0"/>
              <a:t> Fusion Institute, which includes the Tritium Processing Laboratory</a:t>
            </a:r>
          </a:p>
          <a:p>
            <a:r>
              <a:rPr lang="en-US" sz="2000" dirty="0"/>
              <a:t>• National Institute of Fusion Research</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26</a:t>
            </a:fld>
            <a:endParaRPr lang="en-US"/>
          </a:p>
        </p:txBody>
      </p:sp>
    </p:spTree>
    <p:extLst>
      <p:ext uri="{BB962C8B-B14F-4D97-AF65-F5344CB8AC3E}">
        <p14:creationId xmlns:p14="http://schemas.microsoft.com/office/powerpoint/2010/main" val="168982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90600"/>
          </a:xfrm>
        </p:spPr>
        <p:txBody>
          <a:bodyPr>
            <a:noAutofit/>
          </a:bodyPr>
          <a:lstStyle/>
          <a:p>
            <a:r>
              <a:rPr lang="en-US" sz="3200" b="1" dirty="0"/>
              <a:t>1987: Reagan Administration Proposed Using WPSS LWR to Make Weapons Plutonium</a:t>
            </a:r>
          </a:p>
        </p:txBody>
      </p:sp>
      <p:sp>
        <p:nvSpPr>
          <p:cNvPr id="4" name="Date Placeholder 3"/>
          <p:cNvSpPr>
            <a:spLocks noGrp="1"/>
          </p:cNvSpPr>
          <p:nvPr>
            <p:ph type="dt" sz="half" idx="10"/>
          </p:nvPr>
        </p:nvSpPr>
        <p:spPr/>
        <p:txBody>
          <a:bodyPr/>
          <a:lstStyle/>
          <a:p>
            <a:r>
              <a:rPr lang="en-US" dirty="0"/>
              <a:t>2/23/2016</a:t>
            </a:r>
          </a:p>
        </p:txBody>
      </p:sp>
      <p:sp>
        <p:nvSpPr>
          <p:cNvPr id="5" name="Slide Number Placeholder 4"/>
          <p:cNvSpPr>
            <a:spLocks noGrp="1"/>
          </p:cNvSpPr>
          <p:nvPr>
            <p:ph type="sldNum" sz="quarter" idx="12"/>
          </p:nvPr>
        </p:nvSpPr>
        <p:spPr/>
        <p:txBody>
          <a:bodyPr/>
          <a:lstStyle/>
          <a:p>
            <a:fld id="{5A95E804-635E-44A7-8A61-D3C03446C3CC}" type="slidenum">
              <a:rPr lang="en-US" smtClean="0"/>
              <a:t>27</a:t>
            </a:fld>
            <a:endParaRPr lang="en-US" dirty="0"/>
          </a:p>
        </p:txBody>
      </p:sp>
      <p:pic>
        <p:nvPicPr>
          <p:cNvPr id="5122" name="Picture 2" descr="http://www.historylink.org/db_images/WPPSS5.jpe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752600" y="1981200"/>
            <a:ext cx="5660569" cy="396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5943600"/>
            <a:ext cx="5900526" cy="276999"/>
          </a:xfrm>
          <a:prstGeom prst="rect">
            <a:avLst/>
          </a:prstGeom>
          <a:noFill/>
        </p:spPr>
        <p:txBody>
          <a:bodyPr wrap="none" rtlCol="0">
            <a:spAutoFit/>
          </a:bodyPr>
          <a:lstStyle/>
          <a:p>
            <a:r>
              <a:rPr lang="en-US" sz="1200" dirty="0"/>
              <a:t>Source: http://www.historylink.org/index.cfm?DisplayPage=output.cfm&amp;File_Id=5482</a:t>
            </a:r>
          </a:p>
        </p:txBody>
      </p:sp>
    </p:spTree>
    <p:extLst>
      <p:ext uri="{BB962C8B-B14F-4D97-AF65-F5344CB8AC3E}">
        <p14:creationId xmlns:p14="http://schemas.microsoft.com/office/powerpoint/2010/main" val="167280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21"/>
            <a:ext cx="9159766" cy="1650521"/>
          </a:xfrm>
        </p:spPr>
        <p:txBody>
          <a:bodyPr>
            <a:noAutofit/>
          </a:bodyPr>
          <a:lstStyle/>
          <a:p>
            <a:r>
              <a:rPr lang="en-US" sz="3200" b="1" i="1" dirty="0"/>
              <a:t> </a:t>
            </a:r>
            <a:r>
              <a:rPr lang="en-US" sz="3200" b="1" dirty="0" err="1"/>
              <a:t>Pyroprocessing</a:t>
            </a:r>
            <a:r>
              <a:rPr lang="en-US" sz="3200" b="1" dirty="0"/>
              <a:t>: An ROK </a:t>
            </a:r>
            <a:r>
              <a:rPr lang="en-US" sz="3200" b="1"/>
              <a:t>OPtion</a:t>
            </a:r>
            <a:endParaRPr lang="en-US" sz="3200" b="1" dirty="0"/>
          </a:p>
        </p:txBody>
      </p:sp>
      <p:sp>
        <p:nvSpPr>
          <p:cNvPr id="3" name="Content Placeholder 2"/>
          <p:cNvSpPr>
            <a:spLocks noGrp="1"/>
          </p:cNvSpPr>
          <p:nvPr>
            <p:ph idx="1"/>
          </p:nvPr>
        </p:nvSpPr>
        <p:spPr>
          <a:xfrm>
            <a:off x="160583" y="1100628"/>
            <a:ext cx="4487617" cy="3950005"/>
          </a:xfrm>
        </p:spPr>
        <p:txBody>
          <a:bodyPr>
            <a:normAutofit fontScale="92500" lnSpcReduction="20000"/>
          </a:bodyPr>
          <a:lstStyle/>
          <a:p>
            <a:r>
              <a:rPr lang="en-US" sz="2000" dirty="0"/>
              <a:t>"South Korea also has advanced reprocessing technology. One professor of nuclear engineering said that 'our capabilities when it comes to pyroprocessing, which involves reprocessing by using electolysis, are world-class.' He noted that '</a:t>
            </a:r>
            <a:r>
              <a:rPr lang="en-US" sz="2000" dirty="0">
                <a:solidFill>
                  <a:srgbClr val="FF0000"/>
                </a:solidFill>
              </a:rPr>
              <a:t>if spent fuel is first reprocessed using pyroprocessing and then dissolved using nitric acid-which is the typical method-then it is possible to obtain more fissile material in a shorter amount of time</a:t>
            </a:r>
            <a:r>
              <a:rPr lang="en-US" sz="2000" dirty="0"/>
              <a:t>.' </a:t>
            </a:r>
            <a:r>
              <a:rPr lang="en-US" sz="2000" i="1" dirty="0" err="1"/>
              <a:t>Chosin</a:t>
            </a:r>
            <a:r>
              <a:rPr lang="en-US" sz="2000" dirty="0"/>
              <a:t> </a:t>
            </a:r>
            <a:r>
              <a:rPr lang="en-US" sz="2000" i="1" dirty="0" err="1"/>
              <a:t>Ilbo</a:t>
            </a:r>
            <a:r>
              <a:rPr lang="en-US" sz="2000" i="1" dirty="0"/>
              <a:t>, </a:t>
            </a:r>
            <a:r>
              <a:rPr lang="en-US" sz="2000" dirty="0"/>
              <a:t>February 19, 2016</a:t>
            </a:r>
            <a:endParaRPr lang="en-US" sz="2000" b="1" i="1" dirty="0">
              <a:solidFill>
                <a:srgbClr val="FF0000"/>
              </a:solidFill>
            </a:endParaRPr>
          </a:p>
        </p:txBody>
      </p:sp>
      <p:sp>
        <p:nvSpPr>
          <p:cNvPr id="4" name="Date Placeholder 3"/>
          <p:cNvSpPr>
            <a:spLocks noGrp="1"/>
          </p:cNvSpPr>
          <p:nvPr>
            <p:ph type="dt" sz="half" idx="10"/>
          </p:nvPr>
        </p:nvSpPr>
        <p:spPr/>
        <p:txBody>
          <a:bodyPr/>
          <a:lstStyle/>
          <a:p>
            <a:r>
              <a:rPr lang="en-US" dirty="0"/>
              <a:t>2/23/2016</a:t>
            </a:r>
          </a:p>
        </p:txBody>
      </p:sp>
      <p:sp>
        <p:nvSpPr>
          <p:cNvPr id="5" name="Slide Number Placeholder 4"/>
          <p:cNvSpPr>
            <a:spLocks noGrp="1"/>
          </p:cNvSpPr>
          <p:nvPr>
            <p:ph type="sldNum" sz="quarter" idx="12"/>
          </p:nvPr>
        </p:nvSpPr>
        <p:spPr/>
        <p:txBody>
          <a:bodyPr/>
          <a:lstStyle/>
          <a:p>
            <a:fld id="{5A95E804-635E-44A7-8A61-D3C03446C3CC}" type="slidenum">
              <a:rPr lang="en-US" smtClean="0"/>
              <a:t>28</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432" y="1562052"/>
            <a:ext cx="3613108" cy="361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76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26" y="-264964"/>
            <a:ext cx="8525774" cy="1081598"/>
          </a:xfrm>
        </p:spPr>
        <p:txBody>
          <a:bodyPr/>
          <a:lstStyle/>
          <a:p>
            <a:r>
              <a:rPr lang="en-US" dirty="0"/>
              <a:t>What America's View Will Turn on</a:t>
            </a:r>
          </a:p>
        </p:txBody>
      </p:sp>
      <p:sp>
        <p:nvSpPr>
          <p:cNvPr id="3" name="Content Placeholder 2"/>
          <p:cNvSpPr>
            <a:spLocks noGrp="1"/>
          </p:cNvSpPr>
          <p:nvPr>
            <p:ph idx="1"/>
          </p:nvPr>
        </p:nvSpPr>
        <p:spPr>
          <a:xfrm>
            <a:off x="0" y="598097"/>
            <a:ext cx="9144000" cy="4583141"/>
          </a:xfrm>
        </p:spPr>
        <p:txBody>
          <a:bodyPr>
            <a:noAutofit/>
          </a:bodyPr>
          <a:lstStyle/>
          <a:p>
            <a:pPr marL="457200" indent="-457200">
              <a:buAutoNum type="arabicPeriod"/>
            </a:pPr>
            <a:r>
              <a:rPr lang="en-US" sz="1800" dirty="0">
                <a:solidFill>
                  <a:srgbClr val="FF0000"/>
                </a:solidFill>
              </a:rPr>
              <a:t>Trump's position on Japan's plutonium program and automatic renewal: </a:t>
            </a:r>
            <a:endParaRPr lang="en-US" sz="1800" b="1" dirty="0">
              <a:solidFill>
                <a:srgbClr val="FF0000"/>
              </a:solidFill>
            </a:endParaRPr>
          </a:p>
          <a:p>
            <a:pPr marL="288036" lvl="3" indent="0">
              <a:buNone/>
            </a:pPr>
            <a:r>
              <a:rPr lang="en-US" sz="1800" b="1" dirty="0"/>
              <a:t>	A.  Yet to be determined: Major review of all policies, including 			nonproliferation, is underway</a:t>
            </a:r>
          </a:p>
          <a:p>
            <a:pPr marL="288036" lvl="3" indent="0">
              <a:buNone/>
            </a:pPr>
            <a:r>
              <a:rPr lang="en-US" sz="1800" b="1" dirty="0"/>
              <a:t>	B.   Will be colored by his announcement that "America stands behind 		Japan, which is a great ally, 100%"</a:t>
            </a:r>
          </a:p>
          <a:p>
            <a:pPr marL="288036" lvl="3" indent="0">
              <a:buNone/>
            </a:pPr>
            <a:r>
              <a:rPr lang="en-US" sz="1800" b="1" dirty="0"/>
              <a:t>          C.    Likely to be dictated by judgement of whether supporting 			Japan's plutonium program will make America more secure</a:t>
            </a:r>
          </a:p>
          <a:p>
            <a:pPr marL="457200" indent="-457200">
              <a:buAutoNum type="arabicPeriod"/>
            </a:pPr>
            <a:r>
              <a:rPr lang="en-US" sz="1800" dirty="0">
                <a:solidFill>
                  <a:srgbClr val="FF0000"/>
                </a:solidFill>
              </a:rPr>
              <a:t>Two Congressional Concerns: </a:t>
            </a:r>
          </a:p>
          <a:p>
            <a:pPr marL="0" indent="0"/>
            <a:r>
              <a:rPr lang="en-US" sz="1800" dirty="0"/>
              <a:t>	A.  Will it promote US nuclear reactor exports?</a:t>
            </a:r>
          </a:p>
          <a:p>
            <a:pPr marL="0" indent="0"/>
            <a:r>
              <a:rPr lang="en-US" sz="1800" dirty="0"/>
              <a:t>	B.  Will it prompt a regional nuclear fissile production race that will 			complicate US nuclear cooperation with China and S. Korea?</a:t>
            </a:r>
          </a:p>
          <a:p>
            <a:pPr marL="0" indent="0"/>
            <a:r>
              <a:rPr lang="en-US" sz="1800" dirty="0">
                <a:solidFill>
                  <a:srgbClr val="FF0000"/>
                </a:solidFill>
              </a:rPr>
              <a:t>3.</a:t>
            </a:r>
            <a:r>
              <a:rPr lang="en-US" sz="1800" dirty="0"/>
              <a:t>     </a:t>
            </a:r>
            <a:r>
              <a:rPr lang="en-US" sz="1800" dirty="0">
                <a:solidFill>
                  <a:srgbClr val="FF0000"/>
                </a:solidFill>
              </a:rPr>
              <a:t>CONCLUSION:</a:t>
            </a:r>
            <a:r>
              <a:rPr lang="en-US" sz="1800" dirty="0"/>
              <a:t> Although the Executive is likely to be silent on automatic 		renewal of the US-Japan nuclear agreement; Congress may not.</a:t>
            </a:r>
            <a:endParaRPr lang="en-US" sz="1800" dirty="0">
              <a:solidFill>
                <a:srgbClr val="FF0000"/>
              </a:solidFill>
            </a:endParaRPr>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3</a:t>
            </a:fld>
            <a:endParaRPr lang="en-US"/>
          </a:p>
        </p:txBody>
      </p:sp>
    </p:spTree>
    <p:extLst>
      <p:ext uri="{BB962C8B-B14F-4D97-AF65-F5344CB8AC3E}">
        <p14:creationId xmlns:p14="http://schemas.microsoft.com/office/powerpoint/2010/main" val="76677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72571"/>
            <a:ext cx="9144000" cy="365629"/>
          </a:xfrm>
        </p:spPr>
        <p:txBody>
          <a:bodyPr/>
          <a:lstStyle/>
          <a:p>
            <a:r>
              <a:rPr lang="en-US" dirty="0"/>
              <a:t>Will more Japanese plutonium make US more secure? 3 possible answers</a:t>
            </a:r>
          </a:p>
        </p:txBody>
      </p:sp>
      <p:sp>
        <p:nvSpPr>
          <p:cNvPr id="3" name="Content Placeholder 2"/>
          <p:cNvSpPr>
            <a:spLocks noGrp="1"/>
          </p:cNvSpPr>
          <p:nvPr>
            <p:ph idx="1"/>
          </p:nvPr>
        </p:nvSpPr>
        <p:spPr>
          <a:xfrm>
            <a:off x="244266" y="1676400"/>
            <a:ext cx="8925464" cy="4497238"/>
          </a:xfrm>
        </p:spPr>
        <p:txBody>
          <a:bodyPr>
            <a:normAutofit/>
          </a:bodyPr>
          <a:lstStyle/>
          <a:p>
            <a:pPr marL="457200" indent="-457200">
              <a:buAutoNum type="arabicPeriod"/>
            </a:pPr>
            <a:r>
              <a:rPr lang="en-US" dirty="0"/>
              <a:t>NO, MORE WON'T BOLSTER US SECURITY</a:t>
            </a:r>
          </a:p>
          <a:p>
            <a:pPr marL="0" indent="0"/>
            <a:endParaRPr lang="en-US" sz="800" dirty="0"/>
          </a:p>
          <a:p>
            <a:pPr marL="0" indent="0"/>
            <a:r>
              <a:rPr lang="en-US" sz="2000" dirty="0"/>
              <a:t>      A. Japan already has 2,500 bombs worth of plutonium on its soil.</a:t>
            </a:r>
          </a:p>
          <a:p>
            <a:pPr marL="0" indent="0"/>
            <a:endParaRPr lang="en-US" sz="800" dirty="0"/>
          </a:p>
          <a:p>
            <a:pPr marL="0" indent="0"/>
            <a:r>
              <a:rPr lang="en-US" sz="2000" dirty="0"/>
              <a:t>      B. Trump said in 2016 that he is prepared to let Japan go nuclear if it 	"is not 	going to take care of us properly." </a:t>
            </a:r>
          </a:p>
          <a:p>
            <a:pPr marL="0" indent="0"/>
            <a:endParaRPr lang="en-US" sz="800" dirty="0"/>
          </a:p>
          <a:p>
            <a:pPr marL="0" indent="0"/>
            <a:r>
              <a:rPr lang="en-US" sz="2000" dirty="0"/>
              <a:t>      C. BUT In 2017 Defense Secretary </a:t>
            </a:r>
            <a:r>
              <a:rPr lang="en-US" sz="2000" dirty="0" err="1"/>
              <a:t>Mattis</a:t>
            </a:r>
            <a:r>
              <a:rPr lang="en-US" sz="2000" dirty="0"/>
              <a:t> confirmed Japan is a 	"model of (defense) cost sharing" among US allies.</a:t>
            </a:r>
          </a:p>
          <a:p>
            <a:endParaRPr lang="en-US" sz="1800" i="1" dirty="0"/>
          </a:p>
          <a:p>
            <a:r>
              <a:rPr lang="en-US" sz="1800" i="1" dirty="0"/>
              <a:t>	</a:t>
            </a:r>
            <a:r>
              <a:rPr lang="en-US" sz="1800" dirty="0">
                <a:solidFill>
                  <a:srgbClr val="FF0000"/>
                </a:solidFill>
              </a:rPr>
              <a:t>CONCLUSION:  CONTINUED JAPANESE PLUTONIUM PRODUCTION WILL ADD LITTLE TO US SECURITY AS JAPAN  IS "GOING TO TAKE CARE OF US" WITH APPROPRIATE CONVENTIONAL MILITARY SPENDING</a:t>
            </a:r>
          </a:p>
        </p:txBody>
      </p:sp>
      <p:sp>
        <p:nvSpPr>
          <p:cNvPr id="4" name="Date Placeholder 3"/>
          <p:cNvSpPr>
            <a:spLocks noGrp="1"/>
          </p:cNvSpPr>
          <p:nvPr>
            <p:ph type="dt" sz="half" idx="10"/>
          </p:nvPr>
        </p:nvSpPr>
        <p:spPr/>
        <p:txBody>
          <a:bodyPr/>
          <a:lstStyle/>
          <a:p>
            <a:r>
              <a:rPr lang="en-US" dirty="0"/>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4</a:t>
            </a:fld>
            <a:endParaRPr lang="en-US"/>
          </a:p>
        </p:txBody>
      </p:sp>
    </p:spTree>
    <p:extLst>
      <p:ext uri="{BB962C8B-B14F-4D97-AF65-F5344CB8AC3E}">
        <p14:creationId xmlns:p14="http://schemas.microsoft.com/office/powerpoint/2010/main" val="184542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97" y="377676"/>
            <a:ext cx="8571781" cy="569343"/>
          </a:xfrm>
        </p:spPr>
        <p:txBody>
          <a:bodyPr/>
          <a:lstStyle/>
          <a:p>
            <a:r>
              <a:rPr lang="en-US" dirty="0"/>
              <a:t>WILL IT MAKE AMERICA MORE SECURE?</a:t>
            </a:r>
          </a:p>
        </p:txBody>
      </p:sp>
      <p:sp>
        <p:nvSpPr>
          <p:cNvPr id="3" name="Content Placeholder 2"/>
          <p:cNvSpPr>
            <a:spLocks noGrp="1"/>
          </p:cNvSpPr>
          <p:nvPr>
            <p:ph idx="1"/>
          </p:nvPr>
        </p:nvSpPr>
        <p:spPr>
          <a:xfrm>
            <a:off x="402087" y="947019"/>
            <a:ext cx="8229600" cy="3950005"/>
          </a:xfrm>
        </p:spPr>
        <p:txBody>
          <a:bodyPr/>
          <a:lstStyle/>
          <a:p>
            <a:r>
              <a:rPr lang="en-US" dirty="0"/>
              <a:t>2. NO, MORE WILL </a:t>
            </a:r>
            <a:r>
              <a:rPr lang="en-US" i="1" u="sng" dirty="0"/>
              <a:t>WEAKEN</a:t>
            </a:r>
            <a:r>
              <a:rPr lang="en-US" dirty="0"/>
              <a:t> US SECURITY:</a:t>
            </a:r>
          </a:p>
          <a:p>
            <a:endParaRPr lang="en-US" dirty="0"/>
          </a:p>
          <a:p>
            <a:r>
              <a:rPr lang="en-US" sz="2000" dirty="0"/>
              <a:t>  Restarting </a:t>
            </a:r>
            <a:r>
              <a:rPr lang="en-US" sz="2000" dirty="0" err="1"/>
              <a:t>Rokkasho</a:t>
            </a:r>
            <a:r>
              <a:rPr lang="en-US" sz="2000" dirty="0"/>
              <a:t> will further provoke China &amp; South Korea  (both of whom already fear Japan wants nuclear arms). Such a provocation will only further </a:t>
            </a:r>
          </a:p>
          <a:p>
            <a:r>
              <a:rPr lang="en-US" sz="2000" dirty="0"/>
              <a:t>		- weaken US-ROK-Japan military defense cooperation</a:t>
            </a:r>
            <a:endParaRPr lang="en-US" sz="800" dirty="0"/>
          </a:p>
          <a:p>
            <a:r>
              <a:rPr lang="en-US" sz="2000" dirty="0"/>
              <a:t>		- give China a pretext to increase its nuclear arms 		capability, increasing the nuclear threat to the US </a:t>
            </a:r>
          </a:p>
          <a:p>
            <a:r>
              <a:rPr lang="en-US" sz="2000" dirty="0"/>
              <a:t>	</a:t>
            </a:r>
            <a:r>
              <a:rPr lang="en-US" sz="1800" dirty="0">
                <a:solidFill>
                  <a:srgbClr val="FF0000"/>
                </a:solidFill>
              </a:rPr>
              <a:t>CONCLUSION: US MUST ACTIVELY OPPOSE FURTHER PLUTONIUM PRODUCTION ON SECURITY GROUNDS</a:t>
            </a:r>
            <a:endParaRPr lang="en-US" sz="1800" dirty="0"/>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5</a:t>
            </a:fld>
            <a:endParaRPr lang="en-US"/>
          </a:p>
        </p:txBody>
      </p:sp>
    </p:spTree>
    <p:extLst>
      <p:ext uri="{BB962C8B-B14F-4D97-AF65-F5344CB8AC3E}">
        <p14:creationId xmlns:p14="http://schemas.microsoft.com/office/powerpoint/2010/main" val="4207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2" y="80514"/>
            <a:ext cx="8686800" cy="621101"/>
          </a:xfrm>
        </p:spPr>
        <p:txBody>
          <a:bodyPr/>
          <a:lstStyle/>
          <a:p>
            <a:r>
              <a:rPr lang="en-US"/>
              <a:t>   WILL </a:t>
            </a:r>
            <a:r>
              <a:rPr lang="en-US" dirty="0"/>
              <a:t>IT MAKE AMERICA MORE SECURE?</a:t>
            </a:r>
          </a:p>
        </p:txBody>
      </p:sp>
      <p:sp>
        <p:nvSpPr>
          <p:cNvPr id="3" name="Content Placeholder 2"/>
          <p:cNvSpPr>
            <a:spLocks noGrp="1"/>
          </p:cNvSpPr>
          <p:nvPr>
            <p:ph idx="1"/>
          </p:nvPr>
        </p:nvSpPr>
        <p:spPr>
          <a:xfrm>
            <a:off x="457200" y="540590"/>
            <a:ext cx="8229600" cy="5403010"/>
          </a:xfrm>
        </p:spPr>
        <p:txBody>
          <a:bodyPr/>
          <a:lstStyle/>
          <a:p>
            <a:endParaRPr lang="en-US" dirty="0"/>
          </a:p>
          <a:p>
            <a:r>
              <a:rPr lang="en-US" dirty="0"/>
              <a:t>3. YES.  </a:t>
            </a:r>
          </a:p>
          <a:p>
            <a:r>
              <a:rPr lang="en-US" dirty="0"/>
              <a:t>    </a:t>
            </a:r>
            <a:r>
              <a:rPr lang="en-US" sz="2000" dirty="0"/>
              <a:t>A. More Japanese plutonium will help deter China and North Korea more and allow the US to spend less to defend Japan.</a:t>
            </a:r>
          </a:p>
          <a:p>
            <a:r>
              <a:rPr lang="en-US" sz="2000" dirty="0"/>
              <a:t>	B.  If Japan wants automatic renewal, it is in America's interest to grant the request in order to keep alliance relations strong.</a:t>
            </a:r>
          </a:p>
          <a:p>
            <a:r>
              <a:rPr lang="en-US" sz="2000" dirty="0">
                <a:solidFill>
                  <a:srgbClr val="FF0000"/>
                </a:solidFill>
              </a:rPr>
              <a:t>CONCLUSION:  The Trump Administration need do nothing.  Current US policy is to support Japan's plutonium program; the US – Japanese nuclear agreement automatically renews</a:t>
            </a:r>
          </a:p>
          <a:p>
            <a:r>
              <a:rPr lang="en-US" sz="2000" i="1" u="sng" dirty="0"/>
              <a:t>In this case, though, Japanese efforts to describe its commercial plutonium program as being purely "peaceful" are more likely to be discounted by its neighbors.</a:t>
            </a:r>
            <a:endParaRPr lang="en-US" sz="2000" dirty="0"/>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6</a:t>
            </a:fld>
            <a:endParaRPr lang="en-US"/>
          </a:p>
        </p:txBody>
      </p:sp>
    </p:spTree>
    <p:extLst>
      <p:ext uri="{BB962C8B-B14F-4D97-AF65-F5344CB8AC3E}">
        <p14:creationId xmlns:p14="http://schemas.microsoft.com/office/powerpoint/2010/main" val="164180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a:p>
            <a:r>
              <a:rPr lang="en-US" dirty="0"/>
              <a:t>Congressional Concerns:  Will automatic renewal promote US reactor exports?</a:t>
            </a:r>
          </a:p>
        </p:txBody>
      </p:sp>
      <p:sp>
        <p:nvSpPr>
          <p:cNvPr id="3" name="Content Placeholder 2"/>
          <p:cNvSpPr>
            <a:spLocks noGrp="1"/>
          </p:cNvSpPr>
          <p:nvPr>
            <p:ph idx="1"/>
          </p:nvPr>
        </p:nvSpPr>
        <p:spPr>
          <a:xfrm>
            <a:off x="402088" y="2536814"/>
            <a:ext cx="8652772" cy="4321185"/>
          </a:xfrm>
        </p:spPr>
        <p:txBody>
          <a:bodyPr>
            <a:normAutofit/>
          </a:bodyPr>
          <a:lstStyle/>
          <a:p>
            <a:pPr marL="457200" indent="-457200">
              <a:buAutoNum type="arabicPeriod"/>
            </a:pPr>
            <a:r>
              <a:rPr lang="en-US" sz="2800" dirty="0"/>
              <a:t>NO.  The reactor vendors headquartered in the US are barely American and largely out of the export business.</a:t>
            </a:r>
          </a:p>
          <a:p>
            <a:pPr marL="0" indent="0"/>
            <a:endParaRPr lang="en-US" sz="2800" dirty="0"/>
          </a:p>
        </p:txBody>
      </p:sp>
      <p:sp>
        <p:nvSpPr>
          <p:cNvPr id="4" name="Date Placeholder 3"/>
          <p:cNvSpPr>
            <a:spLocks noGrp="1"/>
          </p:cNvSpPr>
          <p:nvPr>
            <p:ph type="dt" sz="half" idx="10"/>
          </p:nvPr>
        </p:nvSpPr>
        <p:spPr/>
        <p:txBody>
          <a:bodyPr/>
          <a:lstStyle/>
          <a:p>
            <a:r>
              <a:rPr lang="en-US"/>
              <a:t>2/23/2017</a:t>
            </a:r>
          </a:p>
        </p:txBody>
      </p:sp>
      <p:sp>
        <p:nvSpPr>
          <p:cNvPr id="5" name="Slide Number Placeholder 4"/>
          <p:cNvSpPr>
            <a:spLocks noGrp="1"/>
          </p:cNvSpPr>
          <p:nvPr>
            <p:ph type="sldNum" sz="quarter" idx="12"/>
          </p:nvPr>
        </p:nvSpPr>
        <p:spPr/>
        <p:txBody>
          <a:bodyPr/>
          <a:lstStyle/>
          <a:p>
            <a:fld id="{89814B24-03A4-4638-A05E-5A1A91416451}" type="slidenum">
              <a:rPr lang="en-US" smtClean="0"/>
              <a:pPr/>
              <a:t>7</a:t>
            </a:fld>
            <a:endParaRPr lang="en-US"/>
          </a:p>
        </p:txBody>
      </p:sp>
    </p:spTree>
    <p:extLst>
      <p:ext uri="{BB962C8B-B14F-4D97-AF65-F5344CB8AC3E}">
        <p14:creationId xmlns:p14="http://schemas.microsoft.com/office/powerpoint/2010/main" val="127741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339" y="457200"/>
            <a:ext cx="8230661" cy="650794"/>
          </a:xfrm>
        </p:spPr>
        <p:txBody>
          <a:bodyPr>
            <a:noAutofit/>
          </a:bodyPr>
          <a:lstStyle/>
          <a:p>
            <a:r>
              <a:rPr lang="en-US" sz="3200" b="1" dirty="0"/>
              <a:t>Proceeds of 80% US "GE" Exports Go to Hitachi in japan</a:t>
            </a:r>
          </a:p>
        </p:txBody>
      </p:sp>
      <p:graphicFrame>
        <p:nvGraphicFramePr>
          <p:cNvPr id="5" name="Chart 4"/>
          <p:cNvGraphicFramePr/>
          <p:nvPr>
            <p:extLst>
              <p:ext uri="{D42A27DB-BD31-4B8C-83A1-F6EECF244321}">
                <p14:modId xmlns:p14="http://schemas.microsoft.com/office/powerpoint/2010/main" val="2671252402"/>
              </p:ext>
            </p:extLst>
          </p:nvPr>
        </p:nvGraphicFramePr>
        <p:xfrm>
          <a:off x="1447800" y="1524000"/>
          <a:ext cx="5589916" cy="502897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59616229-12B2-44C1-85E2-6ED75F6A815F}" type="slidenum">
              <a:rPr lang="en-US" smtClean="0"/>
              <a:pPr/>
              <a:t>8</a:t>
            </a:fld>
            <a:endParaRPr lang="en-US"/>
          </a:p>
        </p:txBody>
      </p:sp>
      <p:sp>
        <p:nvSpPr>
          <p:cNvPr id="6" name="Date Placeholder 5"/>
          <p:cNvSpPr>
            <a:spLocks noGrp="1"/>
          </p:cNvSpPr>
          <p:nvPr>
            <p:ph type="dt" sz="half" idx="10"/>
          </p:nvPr>
        </p:nvSpPr>
        <p:spPr/>
        <p:txBody>
          <a:bodyPr/>
          <a:lstStyle/>
          <a:p>
            <a:r>
              <a:rPr lang="en-US"/>
              <a:t>2/23/2017</a:t>
            </a:r>
          </a:p>
        </p:txBody>
      </p:sp>
    </p:spTree>
    <p:extLst>
      <p:ext uri="{BB962C8B-B14F-4D97-AF65-F5344CB8AC3E}">
        <p14:creationId xmlns:p14="http://schemas.microsoft.com/office/powerpoint/2010/main" val="191127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1912818"/>
              </p:ext>
            </p:extLst>
          </p:nvPr>
        </p:nvGraphicFramePr>
        <p:xfrm>
          <a:off x="304800" y="1262338"/>
          <a:ext cx="8382000" cy="536706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81000" y="381000"/>
            <a:ext cx="8610600" cy="962078"/>
          </a:xfrm>
        </p:spPr>
        <p:txBody>
          <a:bodyPr>
            <a:noAutofit/>
          </a:bodyPr>
          <a:lstStyle/>
          <a:p>
            <a:r>
              <a:rPr lang="en-US" sz="3200" b="1" dirty="0">
                <a:cs typeface="Calibri" panose="020F0502020204030204" pitchFamily="34" charset="0"/>
              </a:rPr>
              <a:t>Westinghouse: US-headquartered but entirely foreign-owned</a:t>
            </a:r>
          </a:p>
        </p:txBody>
      </p:sp>
      <p:sp>
        <p:nvSpPr>
          <p:cNvPr id="2" name="Slide Number Placeholder 1"/>
          <p:cNvSpPr>
            <a:spLocks noGrp="1"/>
          </p:cNvSpPr>
          <p:nvPr>
            <p:ph type="sldNum" sz="quarter" idx="12"/>
          </p:nvPr>
        </p:nvSpPr>
        <p:spPr/>
        <p:txBody>
          <a:bodyPr/>
          <a:lstStyle/>
          <a:p>
            <a:fld id="{59616229-12B2-44C1-85E2-6ED75F6A815F}" type="slidenum">
              <a:rPr lang="en-US" smtClean="0"/>
              <a:pPr/>
              <a:t>9</a:t>
            </a:fld>
            <a:endParaRPr lang="en-US"/>
          </a:p>
        </p:txBody>
      </p:sp>
      <p:sp>
        <p:nvSpPr>
          <p:cNvPr id="3" name="Date Placeholder 2"/>
          <p:cNvSpPr>
            <a:spLocks noGrp="1"/>
          </p:cNvSpPr>
          <p:nvPr>
            <p:ph type="dt" sz="half" idx="10"/>
          </p:nvPr>
        </p:nvSpPr>
        <p:spPr/>
        <p:txBody>
          <a:bodyPr/>
          <a:lstStyle/>
          <a:p>
            <a:r>
              <a:rPr lang="en-US" dirty="0"/>
              <a:t>2/23/2017</a:t>
            </a:r>
          </a:p>
        </p:txBody>
      </p:sp>
    </p:spTree>
    <p:extLst>
      <p:ext uri="{BB962C8B-B14F-4D97-AF65-F5344CB8AC3E}">
        <p14:creationId xmlns:p14="http://schemas.microsoft.com/office/powerpoint/2010/main" val="1369922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hort Cours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5728</TotalTime>
  <Words>2035</Words>
  <Application>Microsoft Macintosh PowerPoint</Application>
  <PresentationFormat>On-screen Show (4:3)</PresentationFormat>
  <Paragraphs>207</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Short Course</vt:lpstr>
      <vt:lpstr>Washington's view of Japan’s Plutonium Program</vt:lpstr>
      <vt:lpstr>Congress &amp; the Executive Determine US policy on Japanese plutonium </vt:lpstr>
      <vt:lpstr>What America's View Will Turn on</vt:lpstr>
      <vt:lpstr>Will more Japanese plutonium make US more secure? 3 possible answers</vt:lpstr>
      <vt:lpstr>WILL IT MAKE AMERICA MORE SECURE?</vt:lpstr>
      <vt:lpstr>   WILL IT MAKE AMERICA MORE SECURE?</vt:lpstr>
      <vt:lpstr> Congressional Concerns:  Will automatic renewal promote US reactor exports?</vt:lpstr>
      <vt:lpstr>Proceeds of 80% US "GE" Exports Go to Hitachi in japan</vt:lpstr>
      <vt:lpstr>Westinghouse: US-headquartered but entirely foreign-owned</vt:lpstr>
      <vt:lpstr>Toshiba-westinghouse is getting out of the reactor Construction  business</vt:lpstr>
      <vt:lpstr>Will automatic renewal promote US reactor exports?</vt:lpstr>
      <vt:lpstr>Will it prompt a fissile production race?  MOST LIKELY, YES </vt:lpstr>
      <vt:lpstr>What Has Congress Proposed?</vt:lpstr>
      <vt:lpstr>Executive Most likely to be silent</vt:lpstr>
      <vt:lpstr>Still, almost anything can happen</vt:lpstr>
      <vt:lpstr>Additional slides</vt:lpstr>
      <vt:lpstr>China may want an option to catch up with Russia, US</vt:lpstr>
      <vt:lpstr>PowerPoint Presentation</vt:lpstr>
      <vt:lpstr>PRC’s Limited military Plutonium Production = Bottleneck to Many More bombs</vt:lpstr>
      <vt:lpstr>PRC's "peaceful" pU Plan to Follow Japan Could allow it to catch up</vt:lpstr>
      <vt:lpstr>Wolsong Heavy Water Reactors</vt:lpstr>
      <vt:lpstr>A PRC Plutonium Production Option:  Its Heavy Water Reactors</vt:lpstr>
      <vt:lpstr>Even Reactor-Grade Pu Can Make Very Effective Nuclear Weapons</vt:lpstr>
      <vt:lpstr>Evidence of DPRK Tritium extraction plant</vt:lpstr>
      <vt:lpstr>RoK Produces and Stockpiles Enough fresh Tritium (4 kgs.) to Boost 1,000 Weapons</vt:lpstr>
      <vt:lpstr>Japan can boost if it wants to</vt:lpstr>
      <vt:lpstr>1987: Reagan Administration Proposed Using WPSS LWR to Make Weapons Plutonium</vt:lpstr>
      <vt:lpstr> Pyroprocessing: An ROK OPtion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Proliferation Intelligence</dc:title>
  <dc:creator>Local Admin</dc:creator>
  <cp:lastModifiedBy>Caito</cp:lastModifiedBy>
  <cp:revision>839</cp:revision>
  <cp:lastPrinted>2016-08-30T15:27:22Z</cp:lastPrinted>
  <dcterms:created xsi:type="dcterms:W3CDTF">2013-10-16T16:34:29Z</dcterms:created>
  <dcterms:modified xsi:type="dcterms:W3CDTF">2017-02-20T12:31:41Z</dcterms:modified>
</cp:coreProperties>
</file>