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5" r:id="rId3"/>
    <p:sldId id="306" r:id="rId4"/>
    <p:sldId id="308" r:id="rId5"/>
    <p:sldId id="309" r:id="rId6"/>
    <p:sldId id="326" r:id="rId7"/>
    <p:sldId id="314" r:id="rId8"/>
    <p:sldId id="315" r:id="rId9"/>
    <p:sldId id="317" r:id="rId10"/>
    <p:sldId id="334" r:id="rId11"/>
    <p:sldId id="320" r:id="rId12"/>
    <p:sldId id="321" r:id="rId13"/>
    <p:sldId id="322" r:id="rId14"/>
    <p:sldId id="302" r:id="rId15"/>
    <p:sldId id="323" r:id="rId16"/>
    <p:sldId id="324" r:id="rId17"/>
    <p:sldId id="332" r:id="rId18"/>
    <p:sldId id="304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3" autoAdjust="0"/>
    <p:restoredTop sz="94660"/>
  </p:normalViewPr>
  <p:slideViewPr>
    <p:cSldViewPr>
      <p:cViewPr varScale="1">
        <p:scale>
          <a:sx n="82" d="100"/>
          <a:sy n="82" d="100"/>
        </p:scale>
        <p:origin x="-139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83904-6B95-4528-9B45-A3FC198A7E82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300EF-07CE-4F66-95C1-639574CE85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300EF-07CE-4F66-95C1-639574CE856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75FB8-F07E-4EDC-8C34-2B2B1867016B}" type="datetimeFigureOut">
              <a:rPr lang="ko-KR" altLang="en-US" smtClean="0"/>
              <a:pPr/>
              <a:t>2017-02-21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56D5-F669-4CAC-911C-76014D6C6E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ecokim6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Transition Process of the Policies </a:t>
            </a:r>
            <a:b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</a:b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Regarding Korean Nuclear Fuel Cycle and </a:t>
            </a:r>
            <a:r>
              <a:rPr lang="ko-KR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/>
            </a:r>
            <a:br>
              <a:rPr lang="ko-KR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</a:b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Activities of Civil Society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HY헤드라인M" pitchFamily="18" charset="-127"/>
              <a:cs typeface="Times New Roman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6984776" cy="1536576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altLang="ko-KR" sz="2800" spc="-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r"/>
            <a:r>
              <a:rPr lang="en-US" altLang="ko-KR" sz="2800" b="1" spc="-150" dirty="0" err="1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HyeJeong</a:t>
            </a:r>
            <a:r>
              <a:rPr lang="en-US" altLang="ko-KR" sz="28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 Kim</a:t>
            </a:r>
          </a:p>
          <a:p>
            <a:pPr algn="r"/>
            <a:r>
              <a:rPr lang="en-US" altLang="ko-KR" sz="22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Chairperson of Nuclear Free Committee        </a:t>
            </a:r>
          </a:p>
          <a:p>
            <a:pPr algn="r"/>
            <a:r>
              <a:rPr lang="en-US" altLang="ko-KR" sz="22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Korea Federation for Environment Movement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Kim </a:t>
            </a:r>
            <a:r>
              <a:rPr lang="en-GB" altLang="ko-K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Dae-jung</a:t>
            </a:r>
            <a:r>
              <a:rPr lang="en-GB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Govt,1998~2003</a:t>
            </a:r>
            <a:r>
              <a:rPr lang="en-GB" altLang="ko-KR" dirty="0" smtClean="0">
                <a:latin typeface="Arial Narrow" pitchFamily="34" charset="0"/>
              </a:rPr>
              <a:t/>
            </a:r>
            <a:br>
              <a:rPr lang="en-GB" altLang="ko-KR" dirty="0" smtClean="0">
                <a:latin typeface="Arial Narrow" pitchFamily="34" charset="0"/>
              </a:rPr>
            </a:br>
            <a:r>
              <a:rPr lang="en-GB" altLang="ko-KR" sz="2700" b="1" dirty="0" smtClean="0">
                <a:latin typeface="Arial Narrow" pitchFamily="34" charset="0"/>
              </a:rPr>
              <a:t>: KAERI’s secret uranium enrichment</a:t>
            </a:r>
            <a:endParaRPr lang="ko-KR" altLang="en-US" sz="27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endParaRPr lang="en-GB" altLang="ko-KR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n-GB" altLang="ko-KR" sz="3600" spc="-150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n-GB" altLang="ko-KR" sz="3600" spc="-150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n-GB" altLang="ko-KR" sz="3600" spc="-150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n-GB" altLang="ko-KR" sz="3600" spc="-150" dirty="0" smtClean="0"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n-GB" altLang="ko-KR" sz="3600" spc="-15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64088" y="1772816"/>
            <a:ext cx="3528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3600" spc="-150" dirty="0" smtClean="0">
                <a:latin typeface="Arial Narrow" pitchFamily="34" charset="0"/>
                <a:cs typeface="Times New Roman" pitchFamily="18" charset="0"/>
              </a:rPr>
              <a:t>Between January and March in 2000, KAERI secretly carried away the laser enrichment experiment </a:t>
            </a:r>
            <a:r>
              <a:rPr lang="en-GB" altLang="ko-KR" sz="3600" spc="-300" dirty="0" smtClean="0">
                <a:latin typeface="Arial Narrow" pitchFamily="34" charset="0"/>
                <a:cs typeface="Times New Roman" pitchFamily="18" charset="0"/>
              </a:rPr>
              <a:t>three times </a:t>
            </a:r>
            <a:r>
              <a:rPr lang="en-GB" altLang="ko-KR" sz="3600" spc="-150" dirty="0" smtClean="0">
                <a:latin typeface="Arial Narrow" pitchFamily="34" charset="0"/>
                <a:cs typeface="Times New Roman" pitchFamily="18" charset="0"/>
              </a:rPr>
              <a:t>and produced 0.2g of enriched uranium</a:t>
            </a:r>
            <a:r>
              <a:rPr lang="en-US" altLang="ko-KR" sz="3600" spc="-150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ko-KR" altLang="en-US" sz="3600" spc="-150" dirty="0"/>
          </a:p>
        </p:txBody>
      </p:sp>
      <p:pic>
        <p:nvPicPr>
          <p:cNvPr id="7" name="내용 개체 틀 3" descr="djsim_376538_1[660404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5004048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Roh</a:t>
            </a:r>
            <a:r>
              <a:rPr lang="en-GB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Moo-</a:t>
            </a:r>
            <a:r>
              <a:rPr lang="en-GB" altLang="ko-K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hyun</a:t>
            </a:r>
            <a:r>
              <a:rPr lang="en-GB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Govt, 2003~2008 </a:t>
            </a: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:Announced 4 Principles of Peaceful Nuclear Usage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ko-KR" spc="-150" dirty="0" smtClean="0">
                <a:latin typeface="Arial Narrow" pitchFamily="34" charset="0"/>
              </a:rPr>
              <a:t>In 2004, the investigation for secret uranium enrichment facility of IAEA revealed. The enriched uranium KAERI produced contained 77% of uranium 235</a:t>
            </a:r>
            <a:endParaRPr lang="ko-KR" altLang="ko-KR" spc="-150" dirty="0" smtClean="0">
              <a:latin typeface="Arial Narrow" pitchFamily="34" charset="0"/>
            </a:endParaRPr>
          </a:p>
          <a:p>
            <a:r>
              <a:rPr lang="en-GB" altLang="ko-KR" spc="-150" dirty="0" smtClean="0">
                <a:latin typeface="Arial Narrow" pitchFamily="34" charset="0"/>
              </a:rPr>
              <a:t>KAERI was hiding it &amp; found out by IAEA. The case was about to be relegated to the U.N. Security Council, but the </a:t>
            </a:r>
            <a:r>
              <a:rPr lang="en-GB" altLang="ko-KR" spc="-150" dirty="0" err="1" smtClean="0">
                <a:latin typeface="Arial Narrow" pitchFamily="34" charset="0"/>
              </a:rPr>
              <a:t>Gov’t</a:t>
            </a:r>
            <a:r>
              <a:rPr lang="en-GB" altLang="ko-KR" spc="-150" dirty="0" smtClean="0">
                <a:latin typeface="Arial Narrow" pitchFamily="34" charset="0"/>
              </a:rPr>
              <a:t> convinced them that it had been out of 'the scientists' curiosity &amp; mistake' so they could avert punishment. </a:t>
            </a:r>
          </a:p>
          <a:p>
            <a:r>
              <a:rPr lang="en-GB" altLang="ko-KR" spc="-150" dirty="0" smtClean="0">
                <a:latin typeface="Arial Narrow" pitchFamily="34" charset="0"/>
              </a:rPr>
              <a:t>Finally, </a:t>
            </a:r>
            <a:r>
              <a:rPr lang="en-GB" altLang="ko-KR" spc="-150" dirty="0" err="1" smtClean="0">
                <a:latin typeface="Arial Narrow" pitchFamily="34" charset="0"/>
              </a:rPr>
              <a:t>Roh</a:t>
            </a:r>
            <a:r>
              <a:rPr lang="en-GB" altLang="ko-KR" spc="-150" dirty="0" smtClean="0">
                <a:latin typeface="Arial Narrow" pitchFamily="34" charset="0"/>
              </a:rPr>
              <a:t> </a:t>
            </a:r>
            <a:r>
              <a:rPr lang="en-GB" altLang="ko-KR" spc="-150" dirty="0" err="1" smtClean="0">
                <a:latin typeface="Arial Narrow" pitchFamily="34" charset="0"/>
              </a:rPr>
              <a:t>gov’t</a:t>
            </a:r>
            <a:r>
              <a:rPr lang="en-GB" altLang="ko-KR" spc="-150" dirty="0" smtClean="0">
                <a:latin typeface="Arial Narrow" pitchFamily="34" charset="0"/>
              </a:rPr>
              <a:t> officially announced 'Four Principles of Peaceful Nuclear Usage' which confirmed we had no intention to develop a nuclear weapon.</a:t>
            </a:r>
            <a:endParaRPr lang="ko-KR" altLang="ko-KR" spc="-15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Lee </a:t>
            </a:r>
            <a:r>
              <a:rPr lang="en-GB" altLang="ko-K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Myung-bak</a:t>
            </a: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GB" altLang="ko-K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Gov’t</a:t>
            </a: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2008~2013</a:t>
            </a:r>
            <a:b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</a:t>
            </a: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Determined reprocessing &amp; </a:t>
            </a: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fast </a:t>
            </a: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breeder development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>
            <a:noAutofit/>
          </a:bodyPr>
          <a:lstStyle/>
          <a:p>
            <a:r>
              <a:rPr lang="en-GB" altLang="ko-KR" sz="2800" spc="-150" dirty="0" smtClean="0">
                <a:latin typeface="Arial Narrow" pitchFamily="34" charset="0"/>
              </a:rPr>
              <a:t>In 2008, determined to reprocess </a:t>
            </a:r>
            <a:r>
              <a:rPr lang="en-GB" altLang="ko-KR" sz="2800" spc="-300" dirty="0" smtClean="0">
                <a:latin typeface="Arial Narrow" pitchFamily="34" charset="0"/>
              </a:rPr>
              <a:t>the spent nuclear fuel and commercialise &amp;</a:t>
            </a:r>
            <a:r>
              <a:rPr lang="en-GB" altLang="ko-KR" sz="2800" spc="-150" dirty="0" smtClean="0">
                <a:latin typeface="Arial Narrow" pitchFamily="34" charset="0"/>
              </a:rPr>
              <a:t> develop the fast – breeder reactor  </a:t>
            </a:r>
            <a:endParaRPr lang="ko-KR" altLang="ko-KR" sz="2800" spc="-150" dirty="0" smtClean="0">
              <a:latin typeface="Arial Narrow" pitchFamily="34" charset="0"/>
            </a:endParaRPr>
          </a:p>
          <a:p>
            <a:r>
              <a:rPr lang="en-GB" altLang="ko-KR" sz="2800" spc="-150" dirty="0" smtClean="0">
                <a:latin typeface="Arial Narrow" pitchFamily="34" charset="0"/>
              </a:rPr>
              <a:t>In 2011, Lee confirmed the plan for the development of sodium-cooled fast breeder reactor and prototype reactor by 2028, with the plan for the development of the </a:t>
            </a:r>
            <a:r>
              <a:rPr lang="en-GB" altLang="ko-KR" sz="2800" spc="-150" dirty="0" err="1" smtClean="0">
                <a:latin typeface="Arial Narrow" pitchFamily="34" charset="0"/>
              </a:rPr>
              <a:t>pyro</a:t>
            </a:r>
            <a:r>
              <a:rPr lang="en-GB" altLang="ko-KR" sz="2800" spc="-150" dirty="0" smtClean="0">
                <a:latin typeface="Arial Narrow" pitchFamily="34" charset="0"/>
              </a:rPr>
              <a:t>-processing &amp; the fast reactor nuclear fuel cycle system</a:t>
            </a:r>
            <a:endParaRPr lang="ko-KR" altLang="ko-KR" sz="2800" spc="-150" dirty="0" smtClean="0">
              <a:latin typeface="Arial Narrow" pitchFamily="34" charset="0"/>
            </a:endParaRPr>
          </a:p>
          <a:p>
            <a:r>
              <a:rPr lang="en-GB" altLang="ko-KR" sz="2800" spc="-150" dirty="0" smtClean="0">
                <a:latin typeface="Arial Narrow" pitchFamily="34" charset="0"/>
              </a:rPr>
              <a:t>The biggest obstacle to the reprocessing business, </a:t>
            </a:r>
            <a:r>
              <a:rPr lang="en-GB" altLang="ko-KR" sz="2800" spc="-150" dirty="0" err="1" smtClean="0">
                <a:latin typeface="Arial Narrow" pitchFamily="34" charset="0"/>
              </a:rPr>
              <a:t>pyro</a:t>
            </a:r>
            <a:r>
              <a:rPr lang="en-GB" altLang="ko-KR" sz="2800" spc="-150" dirty="0" smtClean="0">
                <a:latin typeface="Arial Narrow" pitchFamily="34" charset="0"/>
              </a:rPr>
              <a:t>-processing,  was the Korea-U.S</a:t>
            </a:r>
            <a:r>
              <a:rPr lang="en-GB" altLang="ko-KR" sz="2800" spc="-300" dirty="0" smtClean="0">
                <a:latin typeface="Arial Narrow" pitchFamily="34" charset="0"/>
              </a:rPr>
              <a:t>. </a:t>
            </a:r>
            <a:r>
              <a:rPr lang="en-GB" altLang="ko-KR" sz="2800" spc="-300" dirty="0" smtClean="0">
                <a:latin typeface="Arial Narrow" pitchFamily="34" charset="0"/>
              </a:rPr>
              <a:t>Nuclear Energy Agreement </a:t>
            </a:r>
            <a:r>
              <a:rPr lang="en-GB" altLang="ko-KR" sz="2800" spc="-150" dirty="0" smtClean="0">
                <a:latin typeface="Arial Narrow" pitchFamily="34" charset="0"/>
              </a:rPr>
              <a:t>where the US prevented Korea from running a reprocessing business without the approval of the US.</a:t>
            </a:r>
          </a:p>
          <a:p>
            <a:r>
              <a:rPr lang="en-GB" altLang="ko-KR" sz="2800" spc="-150" dirty="0" smtClean="0">
                <a:latin typeface="Arial Narrow" pitchFamily="34" charset="0"/>
              </a:rPr>
              <a:t>The Lee set a governmental policy to commercialise and develop the </a:t>
            </a:r>
            <a:r>
              <a:rPr lang="en-GB" altLang="ko-KR" sz="2800" spc="-150" dirty="0" err="1" smtClean="0">
                <a:latin typeface="Arial Narrow" pitchFamily="34" charset="0"/>
              </a:rPr>
              <a:t>pyro</a:t>
            </a:r>
            <a:r>
              <a:rPr lang="en-GB" altLang="ko-KR" sz="2800" spc="-150" dirty="0" smtClean="0">
                <a:latin typeface="Arial Narrow" pitchFamily="34" charset="0"/>
              </a:rPr>
              <a:t> and actively lobbied the US government to revise the Korea-U.S. NEA.</a:t>
            </a:r>
            <a:endParaRPr lang="ko-KR" altLang="ko-KR" sz="2800" spc="-150" dirty="0" smtClean="0">
              <a:latin typeface="Arial Narrow" pitchFamily="34" charset="0"/>
            </a:endParaRPr>
          </a:p>
          <a:p>
            <a:endParaRPr lang="ko-KR" altLang="ko-KR" sz="2800" spc="-150" dirty="0" smtClean="0">
              <a:latin typeface="Arial Narrow" pitchFamily="34" charset="0"/>
            </a:endParaRPr>
          </a:p>
          <a:p>
            <a:endParaRPr lang="ko-KR" altLang="en-US" sz="2400" spc="-15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Park </a:t>
            </a:r>
            <a:r>
              <a:rPr lang="en-GB" altLang="ko-K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Geun-hye</a:t>
            </a: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Govt, 2013~Present</a:t>
            </a:r>
            <a:b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Revising the Korea-U.S. Nuclear Energy Agreement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altLang="ko-KR" sz="3000" spc="-150" dirty="0" smtClean="0">
                <a:latin typeface="Arial Narrow" pitchFamily="34" charset="0"/>
              </a:rPr>
              <a:t>Park </a:t>
            </a:r>
            <a:r>
              <a:rPr lang="en-GB" altLang="ko-KR" sz="3000" spc="-150" dirty="0" err="1" smtClean="0">
                <a:latin typeface="Arial Narrow" pitchFamily="34" charset="0"/>
              </a:rPr>
              <a:t>Keun-hye</a:t>
            </a:r>
            <a:r>
              <a:rPr lang="en-GB" altLang="ko-KR" sz="3000" spc="-150" dirty="0" smtClean="0">
                <a:latin typeface="Arial Narrow" pitchFamily="34" charset="0"/>
              </a:rPr>
              <a:t> </a:t>
            </a:r>
            <a:r>
              <a:rPr lang="en-GB" altLang="ko-KR" sz="3000" spc="-150" dirty="0" err="1" smtClean="0">
                <a:latin typeface="Arial Narrow" pitchFamily="34" charset="0"/>
              </a:rPr>
              <a:t>gov’t</a:t>
            </a:r>
            <a:r>
              <a:rPr lang="en-GB" altLang="ko-KR" sz="3000" spc="-150" dirty="0" smtClean="0">
                <a:latin typeface="Arial Narrow" pitchFamily="34" charset="0"/>
              </a:rPr>
              <a:t> took power in </a:t>
            </a:r>
            <a:r>
              <a:rPr lang="en-GB" altLang="ko-KR" sz="3000" spc="-150" dirty="0" smtClean="0">
                <a:latin typeface="Arial Narrow" pitchFamily="34" charset="0"/>
              </a:rPr>
              <a:t>2013.  </a:t>
            </a:r>
            <a:r>
              <a:rPr lang="en-GB" altLang="ko-KR" sz="3000" spc="-300" dirty="0" smtClean="0">
                <a:latin typeface="Arial Narrow" pitchFamily="34" charset="0"/>
              </a:rPr>
              <a:t>She </a:t>
            </a:r>
            <a:r>
              <a:rPr lang="en-GB" altLang="ko-KR" sz="3000" spc="-300" dirty="0" smtClean="0">
                <a:latin typeface="Arial Narrow" pitchFamily="34" charset="0"/>
              </a:rPr>
              <a:t>met </a:t>
            </a:r>
            <a:r>
              <a:rPr lang="en-GB" altLang="ko-KR" sz="3000" spc="-300" dirty="0" smtClean="0">
                <a:latin typeface="Arial Narrow" pitchFamily="34" charset="0"/>
              </a:rPr>
              <a:t> representatives </a:t>
            </a:r>
            <a:r>
              <a:rPr lang="en-GB" altLang="ko-KR" sz="3000" spc="-300" dirty="0" smtClean="0">
                <a:latin typeface="Arial Narrow" pitchFamily="34" charset="0"/>
              </a:rPr>
              <a:t>of </a:t>
            </a:r>
            <a:r>
              <a:rPr lang="en-GB" altLang="ko-KR" sz="3000" spc="-300" dirty="0" smtClean="0">
                <a:latin typeface="Arial Narrow" pitchFamily="34" charset="0"/>
              </a:rPr>
              <a:t> the </a:t>
            </a:r>
            <a:r>
              <a:rPr lang="en-GB" altLang="ko-KR" sz="3000" spc="-300" dirty="0" smtClean="0">
                <a:latin typeface="Arial Narrow" pitchFamily="34" charset="0"/>
              </a:rPr>
              <a:t>USA </a:t>
            </a:r>
            <a:r>
              <a:rPr lang="en-GB" altLang="ko-KR" sz="3000" spc="-150" dirty="0" smtClean="0">
                <a:latin typeface="Arial Narrow" pitchFamily="34" charset="0"/>
              </a:rPr>
              <a:t>&amp; required the revision of the Korea-U.S. NEA even before the authority officially started.</a:t>
            </a:r>
          </a:p>
          <a:p>
            <a:r>
              <a:rPr lang="en-GB" altLang="ko-KR" sz="3000" spc="-150" dirty="0" smtClean="0">
                <a:latin typeface="Arial Narrow" pitchFamily="34" charset="0"/>
              </a:rPr>
              <a:t>USA revised the agreement that they allow Korea to enrich U.S. uranium less than 20% and research the </a:t>
            </a:r>
            <a:r>
              <a:rPr lang="en-GB" altLang="ko-KR" sz="3000" spc="-150" dirty="0" err="1" smtClean="0">
                <a:latin typeface="Arial Narrow" pitchFamily="34" charset="0"/>
              </a:rPr>
              <a:t>pyro</a:t>
            </a:r>
            <a:r>
              <a:rPr lang="en-GB" altLang="ko-KR" sz="3000" spc="-150" dirty="0" smtClean="0">
                <a:latin typeface="Arial Narrow" pitchFamily="34" charset="0"/>
              </a:rPr>
              <a:t>-processing on phase 1. </a:t>
            </a:r>
          </a:p>
          <a:p>
            <a:r>
              <a:rPr lang="en-GB" altLang="ko-KR" sz="3000" spc="-150" dirty="0" smtClean="0">
                <a:latin typeface="Arial Narrow" pitchFamily="34" charset="0"/>
              </a:rPr>
              <a:t> KAERI is planning to carry out the phase 1 experiment of the </a:t>
            </a:r>
            <a:r>
              <a:rPr lang="en-GB" altLang="ko-KR" sz="3000" spc="-150" dirty="0" err="1" smtClean="0">
                <a:latin typeface="Arial Narrow" pitchFamily="34" charset="0"/>
              </a:rPr>
              <a:t>pyro</a:t>
            </a:r>
            <a:r>
              <a:rPr lang="en-GB" altLang="ko-KR" sz="3000" spc="-150" dirty="0" smtClean="0">
                <a:latin typeface="Arial Narrow" pitchFamily="34" charset="0"/>
              </a:rPr>
              <a:t>-processing with the spent nuclear fuel from in July this year.  </a:t>
            </a:r>
            <a:endParaRPr lang="ko-KR" altLang="ko-KR" sz="3000" spc="-150" dirty="0" smtClean="0">
              <a:latin typeface="Arial Narrow" pitchFamily="34" charset="0"/>
            </a:endParaRPr>
          </a:p>
          <a:p>
            <a:endParaRPr lang="ko-KR" alt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Activities of Civil society</a:t>
            </a:r>
            <a:endParaRPr lang="ko-KR" altLang="en-US" b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Activities of Civil Society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altLang="ko-KR" spc="-150" dirty="0" smtClean="0">
                <a:latin typeface="Arial Narrow" pitchFamily="34" charset="0"/>
              </a:rPr>
              <a:t>After Fukushima disaster, people actively staged a protest against construction and extension of a nuclear power plant, which was led to the closure of </a:t>
            </a:r>
            <a:r>
              <a:rPr lang="en-GB" altLang="ko-KR" spc="-150" dirty="0" err="1" smtClean="0">
                <a:latin typeface="Arial Narrow" pitchFamily="34" charset="0"/>
              </a:rPr>
              <a:t>Gori</a:t>
            </a:r>
            <a:r>
              <a:rPr lang="en-GB" altLang="ko-KR" spc="-150" dirty="0" smtClean="0">
                <a:latin typeface="Arial Narrow" pitchFamily="34" charset="0"/>
              </a:rPr>
              <a:t> NPP 1 in June 2015. </a:t>
            </a:r>
          </a:p>
          <a:p>
            <a:r>
              <a:rPr lang="en-GB" altLang="ko-KR" spc="-150" dirty="0" smtClean="0">
                <a:latin typeface="Arial Narrow" pitchFamily="34" charset="0"/>
              </a:rPr>
              <a:t>In 2015, civil group took a legal action against operating license of </a:t>
            </a:r>
            <a:r>
              <a:rPr lang="en-GB" altLang="ko-KR" spc="-150" dirty="0" err="1" smtClean="0">
                <a:latin typeface="Arial Narrow" pitchFamily="34" charset="0"/>
              </a:rPr>
              <a:t>Wolsung</a:t>
            </a:r>
            <a:r>
              <a:rPr lang="en-GB" altLang="ko-KR" spc="-150" dirty="0" smtClean="0">
                <a:latin typeface="Arial Narrow" pitchFamily="34" charset="0"/>
              </a:rPr>
              <a:t> NPP </a:t>
            </a:r>
            <a:r>
              <a:rPr lang="en-GB" altLang="ko-KR" spc="-150" dirty="0" smtClean="0">
                <a:latin typeface="Arial Narrow" pitchFamily="34" charset="0"/>
              </a:rPr>
              <a:t>1 life extension by NSSC. Recently, the Court ruled that NSSC cancels the permission. </a:t>
            </a:r>
          </a:p>
          <a:p>
            <a:r>
              <a:rPr lang="en-GB" altLang="ko-KR" spc="-150" dirty="0" smtClean="0">
                <a:latin typeface="Arial Narrow" pitchFamily="34" charset="0"/>
              </a:rPr>
              <a:t>Reprocessing spent nuclear fuel and constructing a fast-reactor haven't yet been able to be a core agenda of the anti-nuclear movement. </a:t>
            </a:r>
            <a:endParaRPr lang="ko-KR" altLang="ko-KR" spc="-150" dirty="0" smtClean="0">
              <a:latin typeface="Arial Narrow" pitchFamily="34" charset="0"/>
            </a:endParaRPr>
          </a:p>
          <a:p>
            <a:endParaRPr lang="ko-KR" altLang="ko-KR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Activities of Civil Society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altLang="ko-KR" sz="2800" spc="-150" dirty="0" smtClean="0">
                <a:latin typeface="Arial Narrow" pitchFamily="34" charset="0"/>
              </a:rPr>
              <a:t>Some hopeful perspectives; the </a:t>
            </a:r>
            <a:r>
              <a:rPr lang="en-GB" altLang="ko-KR" sz="2800" spc="-150" dirty="0" err="1" smtClean="0">
                <a:latin typeface="Arial Narrow" pitchFamily="34" charset="0"/>
              </a:rPr>
              <a:t>pyro</a:t>
            </a:r>
            <a:r>
              <a:rPr lang="en-GB" altLang="ko-KR" sz="2800" spc="-150" dirty="0" smtClean="0">
                <a:latin typeface="Arial Narrow" pitchFamily="34" charset="0"/>
              </a:rPr>
              <a:t> business is still in the research stage, and the US will finally oppose the reprocessing plan of Korea. </a:t>
            </a:r>
            <a:endParaRPr lang="ko-KR" altLang="ko-KR" sz="2800" spc="-150" dirty="0" smtClean="0">
              <a:latin typeface="Arial Narrow" pitchFamily="34" charset="0"/>
            </a:endParaRPr>
          </a:p>
          <a:p>
            <a:r>
              <a:rPr lang="en-GB" altLang="ko-KR" sz="2800" spc="-150" dirty="0" smtClean="0">
                <a:latin typeface="Arial Narrow" pitchFamily="34" charset="0"/>
              </a:rPr>
              <a:t>However, facing the spent nuclear fuel experiment of KAERI, an anti-reprocessing campaign has started as 'the 30km solidarity for opposition against reprocessing the spent nuclear fuel,' where the core is civic groups around.</a:t>
            </a:r>
          </a:p>
          <a:p>
            <a:r>
              <a:rPr lang="en-GB" altLang="ko-KR" sz="2800" spc="-150" dirty="0" smtClean="0">
                <a:latin typeface="Arial Narrow" pitchFamily="34" charset="0"/>
              </a:rPr>
              <a:t>Politics hold a debate to inform the problems of reprocessing </a:t>
            </a:r>
            <a:r>
              <a:rPr lang="en-GB" altLang="ko-KR" sz="2800" spc="-150" dirty="0" err="1" smtClean="0">
                <a:latin typeface="Arial Narrow" pitchFamily="34" charset="0"/>
              </a:rPr>
              <a:t>pyro</a:t>
            </a:r>
            <a:r>
              <a:rPr lang="en-GB" altLang="ko-KR" sz="2800" spc="-150" dirty="0" smtClean="0">
                <a:latin typeface="Arial Narrow" pitchFamily="34" charset="0"/>
              </a:rPr>
              <a:t> &amp; reduce the business budget.</a:t>
            </a:r>
            <a:endParaRPr lang="en-US" altLang="ko-KR" sz="2800" spc="-150" dirty="0" smtClean="0">
              <a:latin typeface="Arial Narrow" pitchFamily="34" charset="0"/>
            </a:endParaRPr>
          </a:p>
          <a:p>
            <a:r>
              <a:rPr lang="en-GB" altLang="ko-KR" sz="2800" spc="-150" dirty="0" smtClean="0">
                <a:latin typeface="Arial Narrow" pitchFamily="34" charset="0"/>
              </a:rPr>
              <a:t>People can stop the </a:t>
            </a:r>
            <a:r>
              <a:rPr lang="en-GB" altLang="ko-KR" sz="2800" spc="-150" dirty="0" err="1" smtClean="0">
                <a:latin typeface="Arial Narrow" pitchFamily="34" charset="0"/>
              </a:rPr>
              <a:t>pyro</a:t>
            </a:r>
            <a:r>
              <a:rPr lang="en-GB" altLang="ko-KR" sz="2800" spc="-150" dirty="0" smtClean="0">
                <a:latin typeface="Arial Narrow" pitchFamily="34" charset="0"/>
              </a:rPr>
              <a:t>-reprocessing. Korean civil society has been made the impossible possible in anti nuke movement. </a:t>
            </a:r>
            <a:endParaRPr lang="ko-KR" altLang="ko-KR" sz="2800" spc="-150" dirty="0" smtClean="0">
              <a:latin typeface="Arial Narrow" pitchFamily="34" charset="0"/>
            </a:endParaRPr>
          </a:p>
          <a:p>
            <a:endParaRPr lang="ko-KR" altLang="en-US" sz="2800" spc="-15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 descr="IE002087511_ST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499992" cy="5373216"/>
          </a:xfrm>
          <a:prstGeom prst="rect">
            <a:avLst/>
          </a:prstGeom>
        </p:spPr>
      </p:pic>
      <p:pic>
        <p:nvPicPr>
          <p:cNvPr id="3" name="내용 개체 틀 3" descr="20170117-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484784"/>
            <a:ext cx="4644008" cy="5373216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323528" y="260649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3200" b="1" spc="-300" dirty="0" smtClean="0">
                <a:latin typeface="Arial Narrow" pitchFamily="34" charset="0"/>
              </a:rPr>
              <a:t>Korean civil society has been made the impossible possible in anti nuke movement!!!  We can stop the  reprocessing!</a:t>
            </a:r>
            <a:endParaRPr lang="ko-KR" altLang="ko-KR" b="1" spc="-3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pc="-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Never give up!</a:t>
            </a:r>
            <a:endParaRPr lang="ko-KR" altLang="en-US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err="1" smtClean="0">
                <a:latin typeface="Arial Narrow" pitchFamily="34" charset="0"/>
                <a:hlinkClick r:id="rId2"/>
              </a:rPr>
              <a:t>Hye</a:t>
            </a:r>
            <a:r>
              <a:rPr lang="en-US" altLang="ko-KR" dirty="0" smtClean="0">
                <a:latin typeface="Arial Narrow" pitchFamily="34" charset="0"/>
                <a:hlinkClick r:id="rId2"/>
              </a:rPr>
              <a:t> </a:t>
            </a:r>
            <a:r>
              <a:rPr lang="en-US" altLang="ko-KR" dirty="0" err="1" smtClean="0">
                <a:latin typeface="Arial Narrow" pitchFamily="34" charset="0"/>
                <a:hlinkClick r:id="rId2"/>
              </a:rPr>
              <a:t>jeong</a:t>
            </a:r>
            <a:r>
              <a:rPr lang="en-US" altLang="ko-KR" dirty="0" smtClean="0">
                <a:latin typeface="Arial Narrow" pitchFamily="34" charset="0"/>
                <a:hlinkClick r:id="rId2"/>
              </a:rPr>
              <a:t> Kim </a:t>
            </a:r>
          </a:p>
          <a:p>
            <a:pPr algn="r"/>
            <a:r>
              <a:rPr lang="en-US" altLang="ko-KR" dirty="0" smtClean="0">
                <a:latin typeface="Arial Narrow" pitchFamily="34" charset="0"/>
                <a:hlinkClick r:id="rId2"/>
              </a:rPr>
              <a:t>ecokim63@gmail.com</a:t>
            </a:r>
            <a:endParaRPr lang="en-US" altLang="ko-KR" dirty="0" smtClean="0">
              <a:latin typeface="Arial Narrow" pitchFamily="34" charset="0"/>
            </a:endParaRPr>
          </a:p>
          <a:p>
            <a:pPr algn="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2088232"/>
          </a:xfrm>
        </p:spPr>
        <p:txBody>
          <a:bodyPr>
            <a:noAutofit/>
          </a:bodyPr>
          <a:lstStyle/>
          <a:p>
            <a:r>
              <a:rPr lang="en-US" altLang="ko-KR" sz="3200" b="1" spc="-300" dirty="0" smtClean="0">
                <a:latin typeface="Times New Roman" pitchFamily="18" charset="0"/>
                <a:ea typeface="HY헤드라인M" pitchFamily="18" charset="-127"/>
                <a:cs typeface="Times New Roman" pitchFamily="18" charset="0"/>
              </a:rPr>
              <a:t/>
            </a:r>
            <a:br>
              <a:rPr lang="en-US" altLang="ko-KR" sz="3200" b="1" spc="-300" dirty="0" smtClean="0">
                <a:latin typeface="Times New Roman" pitchFamily="18" charset="0"/>
                <a:ea typeface="HY헤드라인M" pitchFamily="18" charset="-127"/>
                <a:cs typeface="Times New Roman" pitchFamily="18" charset="0"/>
              </a:rPr>
            </a:b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50" charset="-127"/>
                <a:cs typeface="Arial Unicode MS" pitchFamily="50" charset="-127"/>
              </a:rPr>
              <a:t>History of  Nuclear fuel cycle development </a:t>
            </a:r>
            <a:b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Arial Unicode MS" pitchFamily="50" charset="-127"/>
                <a:cs typeface="Arial Unicode MS" pitchFamily="50" charset="-127"/>
              </a:rPr>
            </a:b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en-GB" altLang="ko-KR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Rhee </a:t>
            </a:r>
            <a:r>
              <a:rPr lang="en-GB" altLang="ko-KR" sz="32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Syngman</a:t>
            </a:r>
            <a:r>
              <a:rPr lang="en-GB" altLang="ko-KR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 Govt,1948~1960</a:t>
            </a:r>
            <a:r>
              <a:rPr lang="en-GB" altLang="ko-K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/>
            </a:r>
            <a:br>
              <a:rPr lang="en-GB" altLang="ko-K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</a:br>
            <a:r>
              <a:rPr lang="en-GB" altLang="ko-K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:</a:t>
            </a:r>
            <a:r>
              <a:rPr lang="en-GB" altLang="ko-KR" sz="2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Introducing and researching nuclear energy</a:t>
            </a:r>
            <a:endParaRPr lang="ko-KR" altLang="en-US" sz="2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HY헤드라인M" pitchFamily="18" charset="-127"/>
              <a:cs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1956, announced the Korea-U.S. Atomic Energy Agreement</a:t>
            </a:r>
            <a:endParaRPr lang="ko-KR" altLang="ko-KR" spc="-15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1958, introduced a research reactor, TRIGA MARK II from the US for the first time of the governments</a:t>
            </a:r>
            <a:endParaRPr lang="ko-KR" altLang="ko-KR" spc="-15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1959, opened the Atomic Energy Board as one of the </a:t>
            </a:r>
            <a:r>
              <a:rPr lang="en-GB" altLang="ko-KR" spc="-150" dirty="0" err="1" smtClean="0">
                <a:latin typeface="Arial Narrow" pitchFamily="34" charset="0"/>
                <a:cs typeface="Times New Roman" pitchFamily="18" charset="0"/>
              </a:rPr>
              <a:t>gov’t</a:t>
            </a:r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 departments &amp; founded Korea Atomic Energy Research Institute (KAERI)</a:t>
            </a:r>
          </a:p>
          <a:p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The </a:t>
            </a:r>
            <a:r>
              <a:rPr lang="en-GB" altLang="ko-KR" spc="-150" dirty="0" err="1" smtClean="0">
                <a:latin typeface="Arial Narrow" pitchFamily="34" charset="0"/>
                <a:cs typeface="Times New Roman" pitchFamily="18" charset="0"/>
              </a:rPr>
              <a:t>gov’t</a:t>
            </a:r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  introduced nuclear energy to develop nuclear weapon rather than utilizing nuclear power. </a:t>
            </a:r>
            <a:endParaRPr lang="ko-KR" altLang="en-US" spc="-15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n-GB" altLang="ko-KR" sz="31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Park Chung-</a:t>
            </a:r>
            <a:r>
              <a:rPr lang="en-GB" altLang="ko-KR" sz="31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hee</a:t>
            </a:r>
            <a:r>
              <a:rPr lang="en-GB" altLang="ko-KR" sz="31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 Govt , 1963~1979</a:t>
            </a:r>
            <a:r>
              <a:rPr lang="en-GB" altLang="ko-KR" sz="2400" dirty="0" smtClean="0">
                <a:latin typeface="Arial Narrow" pitchFamily="34" charset="0"/>
                <a:ea typeface="HY헤드라인M" pitchFamily="18" charset="-127"/>
              </a:rPr>
              <a:t/>
            </a:r>
            <a:br>
              <a:rPr lang="en-GB" altLang="ko-KR" sz="2400" dirty="0" smtClean="0">
                <a:latin typeface="Arial Narrow" pitchFamily="34" charset="0"/>
                <a:ea typeface="HY헤드라인M" pitchFamily="18" charset="-127"/>
              </a:rPr>
            </a:br>
            <a:r>
              <a:rPr lang="en-GB" altLang="ko-KR" sz="24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 : Development regarding nuclear fuel </a:t>
            </a:r>
            <a:r>
              <a:rPr lang="en-GB" altLang="ko-KR" sz="24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cycle &amp; </a:t>
            </a:r>
            <a:r>
              <a:rPr lang="en-GB" altLang="ko-KR" sz="24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policy ①</a:t>
            </a:r>
            <a:endParaRPr lang="ko-KR" altLang="en-US" sz="2400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HY헤드라인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256584"/>
          </a:xfrm>
        </p:spPr>
        <p:txBody>
          <a:bodyPr>
            <a:noAutofit/>
          </a:bodyPr>
          <a:lstStyle/>
          <a:p>
            <a:r>
              <a:rPr lang="en-GB" altLang="ko-KR" sz="2800" spc="-150" dirty="0" err="1" smtClean="0">
                <a:latin typeface="Arial Narrow" pitchFamily="34" charset="0"/>
                <a:cs typeface="Times New Roman" pitchFamily="18" charset="0"/>
              </a:rPr>
              <a:t>Gov’t</a:t>
            </a:r>
            <a:r>
              <a:rPr lang="en-GB" altLang="ko-KR" sz="2800" spc="-150" dirty="0" smtClean="0">
                <a:latin typeface="Arial Narrow" pitchFamily="34" charset="0"/>
                <a:cs typeface="Times New Roman" pitchFamily="18" charset="0"/>
              </a:rPr>
              <a:t> was more closely connected to developing the nuclear weapon in 1970s.</a:t>
            </a:r>
          </a:p>
          <a:p>
            <a:r>
              <a:rPr lang="en-GB" altLang="ko-KR" sz="2800" spc="-150" dirty="0" smtClean="0">
                <a:latin typeface="Arial Narrow" pitchFamily="34" charset="0"/>
                <a:cs typeface="Times New Roman" pitchFamily="18" charset="0"/>
              </a:rPr>
              <a:t>KAERI had prioritised establishment of nuclear fuel cycle technology, concentrated on research &amp; develop the technologies of processing &amp; reprocessing. </a:t>
            </a:r>
          </a:p>
          <a:p>
            <a:r>
              <a:rPr lang="en-GB" altLang="ko-KR" sz="2800" spc="-150" dirty="0" smtClean="0">
                <a:latin typeface="Arial Narrow" pitchFamily="34" charset="0"/>
                <a:cs typeface="Times New Roman" pitchFamily="18" charset="0"/>
              </a:rPr>
              <a:t>Started introducing a nuclear fuel reprocessing facility&amp; MOX from the UK and France.</a:t>
            </a:r>
            <a:endParaRPr lang="ko-KR" altLang="ko-KR" sz="2800" spc="-15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n-GB" altLang="ko-KR" sz="2800" spc="-150" dirty="0" smtClean="0">
                <a:latin typeface="Arial Narrow" pitchFamily="34" charset="0"/>
                <a:cs typeface="Times New Roman" pitchFamily="18" charset="0"/>
              </a:rPr>
              <a:t>Park pushed forward introducing Canadian CANDU heavy-water reactor. KAERI suggested building NRX &amp; a nuclear fuel fabrication plant in parallel with introducing the heavy-water reactor.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922114"/>
          </a:xfrm>
        </p:spPr>
        <p:txBody>
          <a:bodyPr>
            <a:noAutofit/>
          </a:bodyPr>
          <a:lstStyle/>
          <a:p>
            <a:r>
              <a:rPr lang="en-GB" altLang="ko-KR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Park Chung-</a:t>
            </a:r>
            <a:r>
              <a:rPr lang="en-GB" altLang="ko-KR" sz="32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hee</a:t>
            </a:r>
            <a:r>
              <a:rPr lang="en-GB" altLang="ko-KR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 Govt, 1963~1979</a:t>
            </a:r>
            <a:r>
              <a:rPr lang="en-GB" altLang="ko-KR" sz="2800" dirty="0" smtClean="0">
                <a:latin typeface="Arial Narrow" pitchFamily="34" charset="0"/>
              </a:rPr>
              <a:t/>
            </a:r>
            <a:br>
              <a:rPr lang="en-GB" altLang="ko-KR" sz="2800" dirty="0" smtClean="0">
                <a:latin typeface="Arial Narrow" pitchFamily="34" charset="0"/>
              </a:rPr>
            </a:br>
            <a:r>
              <a:rPr lang="en-GB" altLang="ko-KR" sz="2800" b="1" spc="-15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altLang="ko-KR" sz="24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: Development regarding nuclear fuel </a:t>
            </a:r>
            <a:r>
              <a:rPr lang="en-GB" altLang="ko-KR" sz="24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cycle &amp; </a:t>
            </a:r>
            <a:r>
              <a:rPr lang="en-GB" altLang="ko-KR" sz="24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policy②</a:t>
            </a:r>
            <a:endParaRPr lang="ko-KR" altLang="en-US" sz="2400" dirty="0">
              <a:latin typeface="Arial Narrow" pitchFamily="34" charset="0"/>
              <a:ea typeface="HY헤드라인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In 1971~1972, KAERI &amp; Young Nam </a:t>
            </a:r>
            <a:r>
              <a:rPr lang="en-GB" altLang="ko-KR" spc="-150" dirty="0" err="1" smtClean="0">
                <a:latin typeface="Arial Narrow" pitchFamily="34" charset="0"/>
                <a:cs typeface="Times New Roman" pitchFamily="18" charset="0"/>
              </a:rPr>
              <a:t>Hwahak</a:t>
            </a:r>
            <a:r>
              <a:rPr lang="en-GB" altLang="ko-KR" spc="-150" dirty="0" smtClean="0">
                <a:latin typeface="Arial Narrow" pitchFamily="34" charset="0"/>
                <a:cs typeface="Times New Roman" pitchFamily="18" charset="0"/>
              </a:rPr>
              <a:t> tried to build reprocessing plant  </a:t>
            </a:r>
            <a:endParaRPr lang="ko-KR" altLang="ko-KR" spc="-150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n-GB" altLang="ko-KR" spc="-150" dirty="0" smtClean="0">
                <a:latin typeface="Arial Narrow" pitchFamily="34" charset="0"/>
              </a:rPr>
              <a:t>The US opposed Korea introducing the nuclear fuel cycle technology &amp; required France &amp; Canada to discontinue exporting the reprocessing plant, the heavy-water reactor.</a:t>
            </a:r>
          </a:p>
          <a:p>
            <a:r>
              <a:rPr lang="en-GB" altLang="ko-KR" spc="-150" dirty="0" smtClean="0">
                <a:latin typeface="Arial Narrow" pitchFamily="34" charset="0"/>
              </a:rPr>
              <a:t>The export &amp; import bank of the USA determined not to permit the loan for second reactor(</a:t>
            </a:r>
            <a:r>
              <a:rPr lang="en-GB" altLang="ko-KR" spc="-150" dirty="0" err="1" smtClean="0">
                <a:latin typeface="Arial Narrow" pitchFamily="34" charset="0"/>
              </a:rPr>
              <a:t>Gori</a:t>
            </a:r>
            <a:r>
              <a:rPr lang="en-GB" altLang="ko-KR" spc="-150" dirty="0" smtClean="0">
                <a:latin typeface="Arial Narrow" pitchFamily="34" charset="0"/>
              </a:rPr>
              <a:t> NPP 2) &amp; the guarantee for the loan until Korea would join NPT</a:t>
            </a:r>
            <a:endParaRPr lang="ko-KR" altLang="ko-KR" spc="-15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066130"/>
          </a:xfrm>
        </p:spPr>
        <p:txBody>
          <a:bodyPr>
            <a:normAutofit/>
          </a:bodyPr>
          <a:lstStyle/>
          <a:p>
            <a:r>
              <a:rPr lang="en-GB" altLang="ko-KR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Park Chung-</a:t>
            </a:r>
            <a:r>
              <a:rPr lang="en-GB" altLang="ko-KR" sz="32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hee</a:t>
            </a:r>
            <a:r>
              <a:rPr lang="en-GB" altLang="ko-KR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  Govt, 1963~1979</a:t>
            </a:r>
            <a:r>
              <a:rPr lang="en-GB" altLang="ko-KR" sz="2800" dirty="0" smtClean="0">
                <a:latin typeface="Arial Narrow" pitchFamily="34" charset="0"/>
                <a:ea typeface="HY헤드라인M" pitchFamily="18" charset="-127"/>
              </a:rPr>
              <a:t/>
            </a:r>
            <a:br>
              <a:rPr lang="en-GB" altLang="ko-KR" sz="2800" dirty="0" smtClean="0">
                <a:latin typeface="Arial Narrow" pitchFamily="34" charset="0"/>
                <a:ea typeface="HY헤드라인M" pitchFamily="18" charset="-127"/>
              </a:rPr>
            </a:br>
            <a:r>
              <a:rPr lang="en-GB" altLang="ko-KR" sz="28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 : Development regarding nuclear fuel cycle </a:t>
            </a:r>
            <a:r>
              <a:rPr lang="en-GB" altLang="ko-KR" sz="28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&amp; policy</a:t>
            </a:r>
            <a:r>
              <a:rPr lang="en-GB" altLang="ko-KR" sz="2800" b="1" spc="-150" dirty="0" smtClean="0">
                <a:latin typeface="Arial Narrow" pitchFamily="34" charset="0"/>
                <a:ea typeface="HY헤드라인M" pitchFamily="18" charset="-127"/>
                <a:cs typeface="Times New Roman" pitchFamily="18" charset="0"/>
              </a:rPr>
              <a:t>③</a:t>
            </a:r>
            <a:endParaRPr lang="ko-KR" altLang="en-US" sz="2800" dirty="0">
              <a:latin typeface="Arial Narrow" pitchFamily="34" charset="0"/>
              <a:ea typeface="HY헤드라인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Autofit/>
          </a:bodyPr>
          <a:lstStyle/>
          <a:p>
            <a:r>
              <a:rPr lang="en-GB" altLang="ko-KR" sz="2800" dirty="0" smtClean="0">
                <a:latin typeface="Arial Narrow" pitchFamily="34" charset="0"/>
              </a:rPr>
              <a:t>Finally, the </a:t>
            </a:r>
            <a:r>
              <a:rPr lang="en-GB" altLang="ko-KR" sz="2800" dirty="0" err="1" smtClean="0">
                <a:latin typeface="Arial Narrow" pitchFamily="34" charset="0"/>
              </a:rPr>
              <a:t>gov’t</a:t>
            </a:r>
            <a:r>
              <a:rPr lang="en-GB" altLang="ko-KR" sz="2800" dirty="0" smtClean="0">
                <a:latin typeface="Arial Narrow" pitchFamily="34" charset="0"/>
              </a:rPr>
              <a:t> withdrew the introduction of the reprocessing facility and NRX and discontinued the secret project 890.</a:t>
            </a:r>
          </a:p>
          <a:p>
            <a:r>
              <a:rPr lang="en-GB" altLang="ko-KR" sz="2800" dirty="0" smtClean="0">
                <a:latin typeface="Arial Narrow" pitchFamily="34" charset="0"/>
              </a:rPr>
              <a:t>As a result, the loan agreement with Canada resumed, the export and import bank of the US approved the loan, and the US granted official permission to export the nuclear reactor for </a:t>
            </a:r>
            <a:r>
              <a:rPr lang="en-GB" altLang="ko-KR" sz="2800" dirty="0" err="1" smtClean="0">
                <a:latin typeface="Arial Narrow" pitchFamily="34" charset="0"/>
              </a:rPr>
              <a:t>Gori</a:t>
            </a:r>
            <a:r>
              <a:rPr lang="en-GB" altLang="ko-KR" sz="2800" dirty="0" smtClean="0">
                <a:latin typeface="Arial Narrow" pitchFamily="34" charset="0"/>
              </a:rPr>
              <a:t> NPP 2. </a:t>
            </a:r>
          </a:p>
          <a:p>
            <a:r>
              <a:rPr lang="en-GB" altLang="ko-KR" sz="2800" dirty="0" smtClean="0">
                <a:latin typeface="Arial Narrow" pitchFamily="34" charset="0"/>
              </a:rPr>
              <a:t>However, Park </a:t>
            </a:r>
            <a:r>
              <a:rPr lang="en-GB" altLang="ko-KR" sz="2800" dirty="0" err="1" smtClean="0">
                <a:latin typeface="Arial Narrow" pitchFamily="34" charset="0"/>
              </a:rPr>
              <a:t>gov’t</a:t>
            </a:r>
            <a:r>
              <a:rPr lang="en-GB" altLang="ko-KR" sz="2800" dirty="0" smtClean="0">
                <a:latin typeface="Arial Narrow" pitchFamily="34" charset="0"/>
              </a:rPr>
              <a:t> &amp; the nuclear groups didn't completely give up on the development of nuclear technology. Later, they indirectly kept pushing forward in far stricter secrecy. </a:t>
            </a:r>
            <a:endParaRPr lang="ko-KR" altLang="ko-KR" sz="2800" dirty="0" smtClean="0">
              <a:latin typeface="Arial Narrow" pitchFamily="34" charset="0"/>
            </a:endParaRPr>
          </a:p>
          <a:p>
            <a:endParaRPr lang="ko-KR" altLang="en-US" sz="2800" dirty="0" smtClean="0">
              <a:latin typeface="Arial Narrow" pitchFamily="34" charset="0"/>
            </a:endParaRPr>
          </a:p>
          <a:p>
            <a:endParaRPr lang="ko-KR" altLang="en-U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en-GB" altLang="ko-KR" sz="2200" dirty="0" smtClean="0"/>
              <a:t/>
            </a:r>
            <a:br>
              <a:rPr lang="en-GB" altLang="ko-KR" sz="2200" dirty="0" smtClean="0"/>
            </a:br>
            <a:r>
              <a:rPr lang="en-GB" altLang="ko-KR" sz="2200" dirty="0" smtClean="0"/>
              <a:t/>
            </a:r>
            <a:br>
              <a:rPr lang="en-GB" altLang="ko-KR" sz="2200" dirty="0" smtClean="0"/>
            </a:br>
            <a:r>
              <a:rPr lang="en-GB" altLang="ko-KR" sz="2200" dirty="0" smtClean="0"/>
              <a:t/>
            </a:r>
            <a:br>
              <a:rPr lang="en-GB" altLang="ko-KR" sz="2200" dirty="0" smtClean="0"/>
            </a:br>
            <a:r>
              <a:rPr lang="en-GB" altLang="ko-KR" sz="2200" dirty="0" smtClean="0"/>
              <a:t/>
            </a:r>
            <a:br>
              <a:rPr lang="en-GB" altLang="ko-KR" sz="2200" dirty="0" smtClean="0"/>
            </a:br>
            <a:r>
              <a:rPr lang="en-GB" altLang="ko-KR" sz="31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Park Chung-</a:t>
            </a:r>
            <a:r>
              <a:rPr lang="en-GB" altLang="ko-KR" sz="31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hee</a:t>
            </a:r>
            <a:r>
              <a:rPr lang="en-GB" altLang="ko-KR" sz="31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altLang="ko-KR" sz="31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Gov’t</a:t>
            </a:r>
            <a:r>
              <a:rPr lang="en-GB" altLang="ko-KR" sz="31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, 1963~1979</a:t>
            </a:r>
            <a:r>
              <a:rPr lang="en-GB" altLang="ko-KR" sz="3100" dirty="0" smtClean="0">
                <a:latin typeface="Arial Narrow" pitchFamily="34" charset="0"/>
              </a:rPr>
              <a:t/>
            </a:r>
            <a:br>
              <a:rPr lang="en-GB" altLang="ko-KR" sz="3100" dirty="0" smtClean="0">
                <a:latin typeface="Arial Narrow" pitchFamily="34" charset="0"/>
              </a:rPr>
            </a:br>
            <a:r>
              <a:rPr lang="en-GB" altLang="ko-KR" sz="3100" b="1" spc="-150" dirty="0" smtClean="0">
                <a:latin typeface="Arial Narrow" pitchFamily="34" charset="0"/>
                <a:cs typeface="Times New Roman" pitchFamily="18" charset="0"/>
              </a:rPr>
              <a:t> :Development regarding nuclear fuel cycle </a:t>
            </a:r>
            <a:r>
              <a:rPr lang="en-GB" altLang="ko-KR" sz="3100" b="1" spc="-150" dirty="0" smtClean="0">
                <a:latin typeface="Arial Narrow" pitchFamily="34" charset="0"/>
                <a:cs typeface="Times New Roman" pitchFamily="18" charset="0"/>
              </a:rPr>
              <a:t>&amp; policy</a:t>
            </a:r>
            <a:r>
              <a:rPr lang="en-GB" altLang="ko-KR" sz="3100" b="1" spc="-150" dirty="0" smtClean="0">
                <a:latin typeface="맑은 고딕"/>
                <a:ea typeface="맑은 고딕"/>
                <a:cs typeface="Times New Roman" pitchFamily="18" charset="0"/>
              </a:rPr>
              <a:t>④</a:t>
            </a:r>
            <a:r>
              <a:rPr lang="en-GB" altLang="ko-KR" sz="2200" dirty="0" smtClean="0">
                <a:latin typeface="Arial Narrow" pitchFamily="34" charset="0"/>
              </a:rPr>
              <a:t/>
            </a:r>
            <a:br>
              <a:rPr lang="en-GB" altLang="ko-KR" sz="2200" dirty="0" smtClean="0">
                <a:latin typeface="Arial Narrow" pitchFamily="34" charset="0"/>
              </a:rPr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040560"/>
          </a:xfrm>
        </p:spPr>
        <p:txBody>
          <a:bodyPr>
            <a:noAutofit/>
          </a:bodyPr>
          <a:lstStyle/>
          <a:p>
            <a:r>
              <a:rPr lang="en-GB" altLang="ko-KR" spc="-150" dirty="0" smtClean="0">
                <a:latin typeface="Arial Narrow" pitchFamily="34" charset="0"/>
              </a:rPr>
              <a:t>To escape the eyes of the US, Park disguised underlying military purpose as the peaceful use in a thorough way. </a:t>
            </a:r>
            <a:r>
              <a:rPr lang="en-GB" altLang="ko-KR" spc="-150" dirty="0" err="1" smtClean="0">
                <a:latin typeface="Arial Narrow" pitchFamily="34" charset="0"/>
              </a:rPr>
              <a:t>Gov’t</a:t>
            </a:r>
            <a:r>
              <a:rPr lang="en-GB" altLang="ko-KR" spc="-150" dirty="0" smtClean="0">
                <a:latin typeface="Arial Narrow" pitchFamily="34" charset="0"/>
              </a:rPr>
              <a:t> founded the solution at localisation of the nuclear industry. </a:t>
            </a:r>
          </a:p>
          <a:p>
            <a:r>
              <a:rPr lang="en-GB" altLang="ko-KR" spc="-150" dirty="0" smtClean="0">
                <a:latin typeface="Arial Narrow" pitchFamily="34" charset="0"/>
              </a:rPr>
              <a:t>President Park set his sights on the localisation of the nuclear industry and </a:t>
            </a:r>
            <a:r>
              <a:rPr lang="en-GB" altLang="ko-KR" spc="-150" dirty="0" err="1" smtClean="0">
                <a:latin typeface="Arial Narrow" pitchFamily="34" charset="0"/>
              </a:rPr>
              <a:t>securement</a:t>
            </a:r>
            <a:r>
              <a:rPr lang="en-GB" altLang="ko-KR" spc="-150" dirty="0" smtClean="0">
                <a:latin typeface="Arial Narrow" pitchFamily="34" charset="0"/>
              </a:rPr>
              <a:t> of independent nuclear fuel technology.</a:t>
            </a:r>
          </a:p>
          <a:p>
            <a:r>
              <a:rPr lang="en-GB" altLang="ko-KR" spc="-150" dirty="0" smtClean="0">
                <a:latin typeface="Arial Narrow" pitchFamily="34" charset="0"/>
              </a:rPr>
              <a:t>At the same time, undertakings that could convert to reprocessing technology were carried forward, such as mixed nuclear fuel fabrication plant, the spent nuclear fuel test facility. </a:t>
            </a:r>
            <a:endParaRPr lang="ko-KR" altLang="ko-KR" spc="-150" dirty="0" smtClean="0">
              <a:latin typeface="Arial Narrow" pitchFamily="34" charset="0"/>
            </a:endParaRPr>
          </a:p>
          <a:p>
            <a:endParaRPr lang="ko-KR" altLang="en-US" sz="2800" spc="-15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Chun Doo-</a:t>
            </a:r>
            <a:r>
              <a:rPr lang="en-GB" altLang="ko-K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hwan</a:t>
            </a: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Govt, 1980~1988</a:t>
            </a:r>
            <a:r>
              <a:rPr lang="en-GB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GB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: Indirect Development of </a:t>
            </a: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Nuclear Fuel Cycle</a:t>
            </a:r>
            <a:endParaRPr lang="ko-KR" altLang="en-US" sz="2400" b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HY헤드라인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ko-KR" spc="-150" dirty="0" smtClean="0">
                <a:latin typeface="Arial Narrow" pitchFamily="34" charset="0"/>
              </a:rPr>
              <a:t>After Park Chung-</a:t>
            </a:r>
            <a:r>
              <a:rPr lang="en-GB" altLang="ko-KR" spc="-150" dirty="0" err="1" smtClean="0">
                <a:latin typeface="Arial Narrow" pitchFamily="34" charset="0"/>
              </a:rPr>
              <a:t>hee</a:t>
            </a:r>
            <a:r>
              <a:rPr lang="en-GB" altLang="ko-KR" spc="-150" dirty="0" smtClean="0">
                <a:latin typeface="Arial Narrow" pitchFamily="34" charset="0"/>
              </a:rPr>
              <a:t> died in 1979, the new military authority took power, the absence of the strong supporter of the development of nuclear technology put the secret project's future in jeopardy. </a:t>
            </a:r>
          </a:p>
          <a:p>
            <a:r>
              <a:rPr lang="en-GB" altLang="ko-KR" spc="-150" dirty="0" smtClean="0">
                <a:latin typeface="Arial Narrow" pitchFamily="34" charset="0"/>
              </a:rPr>
              <a:t>The new military authority took over the </a:t>
            </a:r>
            <a:r>
              <a:rPr lang="en-GB" altLang="ko-KR" spc="-150" dirty="0" err="1" smtClean="0">
                <a:latin typeface="Arial Narrow" pitchFamily="34" charset="0"/>
              </a:rPr>
              <a:t>gov’t</a:t>
            </a:r>
            <a:r>
              <a:rPr lang="en-GB" altLang="ko-KR" spc="-150" dirty="0" smtClean="0">
                <a:latin typeface="Arial Narrow" pitchFamily="34" charset="0"/>
              </a:rPr>
              <a:t> in a military coup and suspended the development of a nuclear weapon to obtain the support of the USA, even instructing on disorganisation of KAERI. </a:t>
            </a:r>
            <a:endParaRPr lang="ko-KR" altLang="ko-KR" spc="-150" dirty="0" smtClean="0">
              <a:latin typeface="Arial Narrow" pitchFamily="34" charset="0"/>
            </a:endParaRPr>
          </a:p>
          <a:p>
            <a:r>
              <a:rPr lang="en-GB" altLang="ko-KR" spc="-150" dirty="0" smtClean="0">
                <a:latin typeface="Arial Narrow" pitchFamily="34" charset="0"/>
              </a:rPr>
              <a:t>KAERI persuaded the new </a:t>
            </a:r>
            <a:r>
              <a:rPr lang="en-GB" altLang="ko-KR" spc="-150" dirty="0" err="1" smtClean="0">
                <a:latin typeface="Arial Narrow" pitchFamily="34" charset="0"/>
              </a:rPr>
              <a:t>gov’t</a:t>
            </a:r>
            <a:r>
              <a:rPr lang="en-GB" altLang="ko-KR" spc="-150" dirty="0" smtClean="0">
                <a:latin typeface="Arial Narrow" pitchFamily="34" charset="0"/>
              </a:rPr>
              <a:t> of the localisation of heavy-water nuclear fuel &amp; others &amp; made them national projects, which gave way out to the organisation.</a:t>
            </a:r>
            <a:endParaRPr lang="ko-KR" altLang="en-US" spc="-15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152128"/>
          </a:xfrm>
        </p:spPr>
        <p:txBody>
          <a:bodyPr>
            <a:normAutofit/>
          </a:bodyPr>
          <a:lstStyle/>
          <a:p>
            <a:r>
              <a:rPr lang="en-GB" altLang="ko-K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Roh</a:t>
            </a:r>
            <a: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Tae-woo Govt, 1988~199</a:t>
            </a:r>
            <a:br>
              <a:rPr lang="en-GB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GB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Announcing the inter-Korean denuclearization pact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en-GB" altLang="ko-KR" spc="-150" dirty="0" smtClean="0">
                <a:latin typeface="Arial Narrow" pitchFamily="34" charset="0"/>
              </a:rPr>
              <a:t>In1991, made a declaration for the denuclearization of the Korean Peninsula &amp; establishment of peace;</a:t>
            </a:r>
          </a:p>
          <a:p>
            <a:pPr>
              <a:buNone/>
            </a:pPr>
            <a:r>
              <a:rPr lang="en-GB" altLang="ko-KR" spc="-150" dirty="0" smtClean="0">
                <a:latin typeface="맑은 고딕"/>
                <a:ea typeface="맑은 고딕"/>
              </a:rPr>
              <a:t>①</a:t>
            </a:r>
            <a:r>
              <a:rPr lang="en-GB" altLang="ko-KR" spc="-150" dirty="0" smtClean="0">
                <a:latin typeface="Arial Narrow" pitchFamily="34" charset="0"/>
              </a:rPr>
              <a:t> South and North Korea do not test, manufacture, produce, receive, possess, store, deploy or use a nuclear weapon;</a:t>
            </a:r>
          </a:p>
          <a:p>
            <a:pPr>
              <a:buNone/>
            </a:pPr>
            <a:r>
              <a:rPr lang="en-GB" altLang="ko-KR" spc="-150" dirty="0" smtClean="0">
                <a:latin typeface="맑은 고딕"/>
                <a:ea typeface="맑은 고딕"/>
              </a:rPr>
              <a:t>②</a:t>
            </a:r>
            <a:r>
              <a:rPr lang="en-GB" altLang="ko-KR" spc="-150" dirty="0" smtClean="0">
                <a:latin typeface="Arial Narrow" pitchFamily="34" charset="0"/>
              </a:rPr>
              <a:t> </a:t>
            </a:r>
            <a:r>
              <a:rPr lang="en-GB" altLang="ko-KR" spc="-150" dirty="0" smtClean="0">
                <a:latin typeface="Arial Narrow" pitchFamily="34" charset="0"/>
              </a:rPr>
              <a:t>The </a:t>
            </a:r>
            <a:r>
              <a:rPr lang="en-GB" altLang="ko-KR" spc="-150" dirty="0" smtClean="0">
                <a:latin typeface="Arial Narrow" pitchFamily="34" charset="0"/>
              </a:rPr>
              <a:t>two sides use the nuclear energy for peaceful purpose only; </a:t>
            </a:r>
          </a:p>
          <a:p>
            <a:pPr>
              <a:buNone/>
            </a:pPr>
            <a:r>
              <a:rPr lang="en-GB" altLang="ko-KR" spc="-150" dirty="0" smtClean="0">
                <a:latin typeface="맑은 고딕"/>
                <a:ea typeface="맑은 고딕"/>
              </a:rPr>
              <a:t>③</a:t>
            </a:r>
            <a:r>
              <a:rPr lang="en-GB" altLang="ko-KR" spc="-150" dirty="0" smtClean="0">
                <a:latin typeface="Arial Narrow" pitchFamily="34" charset="0"/>
              </a:rPr>
              <a:t> </a:t>
            </a:r>
            <a:r>
              <a:rPr lang="en-GB" altLang="ko-KR" spc="-150" dirty="0" smtClean="0">
                <a:latin typeface="Arial Narrow" pitchFamily="34" charset="0"/>
              </a:rPr>
              <a:t>The </a:t>
            </a:r>
            <a:r>
              <a:rPr lang="en-GB" altLang="ko-KR" spc="-150" dirty="0" smtClean="0">
                <a:latin typeface="Arial Narrow" pitchFamily="34" charset="0"/>
              </a:rPr>
              <a:t>two sides do not possess a nuclear reprocessing, or a uranium enrichment facility</a:t>
            </a:r>
            <a:r>
              <a:rPr lang="en-GB" altLang="ko-KR" spc="-150" dirty="0" smtClean="0">
                <a:latin typeface="Arial Narrow" pitchFamily="34" charset="0"/>
              </a:rPr>
              <a:t>.</a:t>
            </a:r>
          </a:p>
          <a:p>
            <a:pPr>
              <a:buNone/>
            </a:pPr>
            <a:endParaRPr lang="en-GB" altLang="ko-KR" spc="-150" dirty="0" smtClean="0">
              <a:latin typeface="Arial Narrow" pitchFamily="34" charset="0"/>
            </a:endParaRPr>
          </a:p>
          <a:p>
            <a:r>
              <a:rPr lang="en-GB" altLang="ko-KR" spc="-150" dirty="0" smtClean="0">
                <a:latin typeface="Arial Narrow" pitchFamily="34" charset="0"/>
              </a:rPr>
              <a:t>Nevertheless</a:t>
            </a:r>
            <a:r>
              <a:rPr lang="en-GB" altLang="ko-KR" spc="-150" dirty="0" smtClean="0">
                <a:latin typeface="Arial Narrow" pitchFamily="34" charset="0"/>
              </a:rPr>
              <a:t>, KAERI didn't stop researching or developing the nuclear fuel cycle technology &amp; even carried out a uranium enrichment experiment</a:t>
            </a:r>
            <a:r>
              <a:rPr lang="en-GB" altLang="ko-KR" spc="-150" dirty="0" smtClean="0">
                <a:latin typeface="Arial Narrow" pitchFamily="34" charset="0"/>
              </a:rPr>
              <a:t>.</a:t>
            </a:r>
            <a:endParaRPr lang="ko-KR" altLang="ko-KR" spc="-150" dirty="0" smtClean="0">
              <a:latin typeface="Arial Narrow" pitchFamily="34" charset="0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8892</TotalTime>
  <Words>1189</Words>
  <Application>Microsoft Office PowerPoint</Application>
  <PresentationFormat>화면 슬라이드 쇼(4:3)</PresentationFormat>
  <Paragraphs>73</Paragraphs>
  <Slides>18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Transition Process of the Policies  Regarding Korean Nuclear Fuel Cycle and  Activities of Civil Society</vt:lpstr>
      <vt:lpstr> History of  Nuclear fuel cycle development  </vt:lpstr>
      <vt:lpstr>Rhee Syngman Govt,1948~1960 :Introducing and researching nuclear energy</vt:lpstr>
      <vt:lpstr>Park Chung-hee Govt , 1963~1979  : Development regarding nuclear fuel cycle &amp; policy ①</vt:lpstr>
      <vt:lpstr>Park Chung-hee Govt, 1963~1979  : Development regarding nuclear fuel cycle &amp; policy②</vt:lpstr>
      <vt:lpstr>Park Chung-hee  Govt, 1963~1979  : Development regarding nuclear fuel cycle &amp; policy③</vt:lpstr>
      <vt:lpstr>    Park Chung-hee Gov’t, 1963~1979  :Development regarding nuclear fuel cycle &amp; policy④  </vt:lpstr>
      <vt:lpstr>Chun Doo-hwan Govt, 1980~1988  : Indirect Development of Nuclear Fuel Cycle</vt:lpstr>
      <vt:lpstr>Roh Tae-woo Govt, 1988~199 : Announcing the inter-Korean denuclearization pact</vt:lpstr>
      <vt:lpstr>Kim Dae-jung Govt,1998~2003 : KAERI’s secret uranium enrichment</vt:lpstr>
      <vt:lpstr>Roh Moo-hyun Govt, 2003~2008  :Announced 4 Principles of Peaceful Nuclear Usage</vt:lpstr>
      <vt:lpstr>Lee Myung-bak Gov’t, 2008~2013 : Determined reprocessing &amp; fast breeder development</vt:lpstr>
      <vt:lpstr>Park Geun-hye Govt, 2013~Present : Revising the Korea-U.S. Nuclear Energy Agreement</vt:lpstr>
      <vt:lpstr>Activities of Civil society</vt:lpstr>
      <vt:lpstr>Activities of Civil Society</vt:lpstr>
      <vt:lpstr>Activities of Civil Society</vt:lpstr>
      <vt:lpstr>슬라이드 17</vt:lpstr>
      <vt:lpstr>Never give up!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한국의 사용후핵연료 재처리 정책과 시민사회 대응 활동</dc:title>
  <dc:creator>김혜정</dc:creator>
  <cp:lastModifiedBy>김혜정</cp:lastModifiedBy>
  <cp:revision>309</cp:revision>
  <dcterms:created xsi:type="dcterms:W3CDTF">2017-01-23T11:22:05Z</dcterms:created>
  <dcterms:modified xsi:type="dcterms:W3CDTF">2017-02-21T03:18:54Z</dcterms:modified>
</cp:coreProperties>
</file>