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5" r:id="rId4"/>
    <p:sldId id="260" r:id="rId5"/>
    <p:sldId id="266" r:id="rId6"/>
    <p:sldId id="257" r:id="rId7"/>
    <p:sldId id="264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anhideyuki:Documents:&#26680;&#29123;&#26009;&#12469;&#12452;&#12463;&#12523;:Plutonium:Pu&#31649;&#29702;&#29366;&#27841;:&#12503;&#12523;&#12488;&#12491;&#12454;&#12512;&#31649;&#29702;&#29366;&#27841;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48227037097"/>
          <c:y val="0.136054723052019"/>
          <c:w val="0.840078652002523"/>
          <c:h val="0.73242792576337"/>
        </c:manualLayout>
      </c:layout>
      <c:lineChart>
        <c:grouping val="standard"/>
        <c:varyColors val="0"/>
        <c:ser>
          <c:idx val="1"/>
          <c:order val="0"/>
          <c:spPr>
            <a:ln w="57150" cmpd="sng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17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18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19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0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1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2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3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4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5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6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dPt>
            <c:idx val="27"/>
            <c:bubble3D val="0"/>
            <c:spPr>
              <a:ln w="57150" cmpd="sng">
                <a:solidFill>
                  <a:srgbClr val="FF0000"/>
                </a:solidFill>
                <a:prstDash val="sysDash"/>
              </a:ln>
            </c:spPr>
          </c:dPt>
          <c:cat>
            <c:strRef>
              <c:f>予測図!$A$8:$A$35</c:f>
              <c:strCache>
                <c:ptCount val="28"/>
                <c:pt idx="0">
                  <c:v>99*</c:v>
                </c:pt>
                <c:pt idx="1">
                  <c:v>2000*</c:v>
                </c:pt>
                <c:pt idx="2">
                  <c:v>2001*</c:v>
                </c:pt>
                <c:pt idx="3">
                  <c:v>2*</c:v>
                </c:pt>
                <c:pt idx="4">
                  <c:v>3*</c:v>
                </c:pt>
                <c:pt idx="5">
                  <c:v>4*</c:v>
                </c:pt>
                <c:pt idx="6">
                  <c:v>5*</c:v>
                </c:pt>
                <c:pt idx="7">
                  <c:v>6*</c:v>
                </c:pt>
                <c:pt idx="8">
                  <c:v>7*</c:v>
                </c:pt>
                <c:pt idx="9">
                  <c:v>8*</c:v>
                </c:pt>
                <c:pt idx="10">
                  <c:v>9*</c:v>
                </c:pt>
                <c:pt idx="11">
                  <c:v>10*</c:v>
                </c:pt>
                <c:pt idx="12">
                  <c:v>11*</c:v>
                </c:pt>
                <c:pt idx="13">
                  <c:v>12*</c:v>
                </c:pt>
                <c:pt idx="14">
                  <c:v>13*</c:v>
                </c:pt>
                <c:pt idx="15">
                  <c:v>14*</c:v>
                </c:pt>
                <c:pt idx="16">
                  <c:v>15*</c:v>
                </c:pt>
                <c:pt idx="17">
                  <c:v>16 </c:v>
                </c:pt>
                <c:pt idx="18">
                  <c:v>17 </c:v>
                </c:pt>
                <c:pt idx="19">
                  <c:v>18 </c:v>
                </c:pt>
                <c:pt idx="20">
                  <c:v>19 </c:v>
                </c:pt>
                <c:pt idx="21">
                  <c:v>20 </c:v>
                </c:pt>
                <c:pt idx="22">
                  <c:v>21 </c:v>
                </c:pt>
                <c:pt idx="23">
                  <c:v>22 </c:v>
                </c:pt>
                <c:pt idx="24">
                  <c:v>23 </c:v>
                </c:pt>
                <c:pt idx="25">
                  <c:v>24 </c:v>
                </c:pt>
                <c:pt idx="26">
                  <c:v>25 </c:v>
                </c:pt>
                <c:pt idx="27">
                  <c:v>26 </c:v>
                </c:pt>
              </c:strCache>
            </c:strRef>
          </c:cat>
          <c:val>
            <c:numRef>
              <c:f>予測図!$B$8:$B$35</c:f>
              <c:numCache>
                <c:formatCode>#,##0_);[Red]\(#,##0\)</c:formatCode>
                <c:ptCount val="28"/>
                <c:pt idx="0">
                  <c:v>4019.0</c:v>
                </c:pt>
                <c:pt idx="1">
                  <c:v>3995.0</c:v>
                </c:pt>
                <c:pt idx="2">
                  <c:v>4136.0</c:v>
                </c:pt>
                <c:pt idx="3">
                  <c:v>4150.0</c:v>
                </c:pt>
                <c:pt idx="4">
                  <c:v>4231.0</c:v>
                </c:pt>
                <c:pt idx="5">
                  <c:v>5710.0</c:v>
                </c:pt>
                <c:pt idx="6">
                  <c:v>5920.0</c:v>
                </c:pt>
                <c:pt idx="7">
                  <c:v>6753.0</c:v>
                </c:pt>
                <c:pt idx="8">
                  <c:v>8721.0</c:v>
                </c:pt>
                <c:pt idx="9">
                  <c:v>9696.0</c:v>
                </c:pt>
                <c:pt idx="10">
                  <c:v>10063.0</c:v>
                </c:pt>
                <c:pt idx="11">
                  <c:v>9936.0</c:v>
                </c:pt>
                <c:pt idx="12">
                  <c:v>9295.0</c:v>
                </c:pt>
                <c:pt idx="13">
                  <c:v>9295.0</c:v>
                </c:pt>
                <c:pt idx="14">
                  <c:v>10833.0</c:v>
                </c:pt>
                <c:pt idx="15">
                  <c:v>10835.0</c:v>
                </c:pt>
                <c:pt idx="16">
                  <c:v>10832.0</c:v>
                </c:pt>
                <c:pt idx="17">
                  <c:v>10832.0</c:v>
                </c:pt>
                <c:pt idx="18">
                  <c:v>10832.0</c:v>
                </c:pt>
                <c:pt idx="19">
                  <c:v>11472.0</c:v>
                </c:pt>
                <c:pt idx="20">
                  <c:v>14032.0</c:v>
                </c:pt>
                <c:pt idx="21">
                  <c:v>20432.0</c:v>
                </c:pt>
                <c:pt idx="22">
                  <c:v>26832.0</c:v>
                </c:pt>
                <c:pt idx="23">
                  <c:v>33232.0</c:v>
                </c:pt>
                <c:pt idx="24">
                  <c:v>39632.0</c:v>
                </c:pt>
                <c:pt idx="25">
                  <c:v>46032.0</c:v>
                </c:pt>
                <c:pt idx="26">
                  <c:v>52432.0</c:v>
                </c:pt>
                <c:pt idx="27">
                  <c:v>58832.0</c:v>
                </c:pt>
              </c:numCache>
            </c:numRef>
          </c:val>
          <c:smooth val="0"/>
        </c:ser>
        <c:ser>
          <c:idx val="2"/>
          <c:order val="1"/>
          <c:spPr>
            <a:ln w="57150" cmpd="sng">
              <a:solidFill>
                <a:srgbClr val="000080"/>
              </a:solidFill>
              <a:prstDash val="solid"/>
            </a:ln>
          </c:spPr>
          <c:marker>
            <c:symbol val="none"/>
          </c:marker>
          <c:dPt>
            <c:idx val="20"/>
            <c:bubble3D val="0"/>
          </c:dPt>
          <c:cat>
            <c:strRef>
              <c:f>予測図!$A$8:$A$35</c:f>
              <c:strCache>
                <c:ptCount val="28"/>
                <c:pt idx="0">
                  <c:v>99*</c:v>
                </c:pt>
                <c:pt idx="1">
                  <c:v>2000*</c:v>
                </c:pt>
                <c:pt idx="2">
                  <c:v>2001*</c:v>
                </c:pt>
                <c:pt idx="3">
                  <c:v>2*</c:v>
                </c:pt>
                <c:pt idx="4">
                  <c:v>3*</c:v>
                </c:pt>
                <c:pt idx="5">
                  <c:v>4*</c:v>
                </c:pt>
                <c:pt idx="6">
                  <c:v>5*</c:v>
                </c:pt>
                <c:pt idx="7">
                  <c:v>6*</c:v>
                </c:pt>
                <c:pt idx="8">
                  <c:v>7*</c:v>
                </c:pt>
                <c:pt idx="9">
                  <c:v>8*</c:v>
                </c:pt>
                <c:pt idx="10">
                  <c:v>9*</c:v>
                </c:pt>
                <c:pt idx="11">
                  <c:v>10*</c:v>
                </c:pt>
                <c:pt idx="12">
                  <c:v>11*</c:v>
                </c:pt>
                <c:pt idx="13">
                  <c:v>12*</c:v>
                </c:pt>
                <c:pt idx="14">
                  <c:v>13*</c:v>
                </c:pt>
                <c:pt idx="15">
                  <c:v>14*</c:v>
                </c:pt>
                <c:pt idx="16">
                  <c:v>15*</c:v>
                </c:pt>
                <c:pt idx="17">
                  <c:v>16 </c:v>
                </c:pt>
                <c:pt idx="18">
                  <c:v>17 </c:v>
                </c:pt>
                <c:pt idx="19">
                  <c:v>18 </c:v>
                </c:pt>
                <c:pt idx="20">
                  <c:v>19 </c:v>
                </c:pt>
                <c:pt idx="21">
                  <c:v>20 </c:v>
                </c:pt>
                <c:pt idx="22">
                  <c:v>21 </c:v>
                </c:pt>
                <c:pt idx="23">
                  <c:v>22 </c:v>
                </c:pt>
                <c:pt idx="24">
                  <c:v>23 </c:v>
                </c:pt>
                <c:pt idx="25">
                  <c:v>24 </c:v>
                </c:pt>
                <c:pt idx="26">
                  <c:v>25 </c:v>
                </c:pt>
                <c:pt idx="27">
                  <c:v>26 </c:v>
                </c:pt>
              </c:strCache>
            </c:strRef>
          </c:cat>
          <c:val>
            <c:numRef>
              <c:f>予測図!$C$8:$C$35</c:f>
              <c:numCache>
                <c:formatCode>#,##0_);[Red]\(#,##0\)</c:formatCode>
                <c:ptCount val="28"/>
                <c:pt idx="0">
                  <c:v>27596.0</c:v>
                </c:pt>
                <c:pt idx="1">
                  <c:v>32070.0</c:v>
                </c:pt>
                <c:pt idx="2">
                  <c:v>32379.0</c:v>
                </c:pt>
                <c:pt idx="3">
                  <c:v>33251.0</c:v>
                </c:pt>
                <c:pt idx="4">
                  <c:v>35168.0</c:v>
                </c:pt>
                <c:pt idx="5">
                  <c:v>37400.0</c:v>
                </c:pt>
                <c:pt idx="6">
                  <c:v>37852.0</c:v>
                </c:pt>
                <c:pt idx="7">
                  <c:v>37764.0</c:v>
                </c:pt>
                <c:pt idx="8">
                  <c:v>37764.0</c:v>
                </c:pt>
                <c:pt idx="9">
                  <c:v>36017.0</c:v>
                </c:pt>
                <c:pt idx="10">
                  <c:v>36159.0</c:v>
                </c:pt>
                <c:pt idx="11">
                  <c:v>35025.0</c:v>
                </c:pt>
                <c:pt idx="12">
                  <c:v>34959.0</c:v>
                </c:pt>
                <c:pt idx="13">
                  <c:v>34946.0</c:v>
                </c:pt>
                <c:pt idx="14">
                  <c:v>36312.0</c:v>
                </c:pt>
                <c:pt idx="15">
                  <c:v>36974.0</c:v>
                </c:pt>
                <c:pt idx="16">
                  <c:v>37115.0</c:v>
                </c:pt>
                <c:pt idx="17">
                  <c:v>37115.0</c:v>
                </c:pt>
                <c:pt idx="18">
                  <c:v>37115.0</c:v>
                </c:pt>
                <c:pt idx="19">
                  <c:v>37115.0</c:v>
                </c:pt>
                <c:pt idx="20">
                  <c:v>37115.0</c:v>
                </c:pt>
                <c:pt idx="21">
                  <c:v>37115.0</c:v>
                </c:pt>
                <c:pt idx="22">
                  <c:v>37115.0</c:v>
                </c:pt>
                <c:pt idx="23">
                  <c:v>37115.0</c:v>
                </c:pt>
                <c:pt idx="24">
                  <c:v>37115.0</c:v>
                </c:pt>
                <c:pt idx="25">
                  <c:v>37115.0</c:v>
                </c:pt>
                <c:pt idx="26">
                  <c:v>37115.0</c:v>
                </c:pt>
                <c:pt idx="27">
                  <c:v>37115.0</c:v>
                </c:pt>
              </c:numCache>
            </c:numRef>
          </c:val>
          <c:smooth val="0"/>
        </c:ser>
        <c:ser>
          <c:idx val="3"/>
          <c:order val="2"/>
          <c:spPr>
            <a:ln w="57150" cmpd="sng">
              <a:solidFill>
                <a:srgbClr val="663300"/>
              </a:solidFill>
              <a:prstDash val="solid"/>
            </a:ln>
          </c:spPr>
          <c:marker>
            <c:symbol val="none"/>
          </c:marker>
          <c:dPt>
            <c:idx val="17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18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19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0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1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2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3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4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5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6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dPt>
            <c:idx val="27"/>
            <c:bubble3D val="0"/>
            <c:spPr>
              <a:ln w="57150" cmpd="sng">
                <a:solidFill>
                  <a:srgbClr val="663300"/>
                </a:solidFill>
                <a:prstDash val="sysDash"/>
              </a:ln>
            </c:spPr>
          </c:dPt>
          <c:cat>
            <c:strRef>
              <c:f>予測図!$A$8:$A$35</c:f>
              <c:strCache>
                <c:ptCount val="28"/>
                <c:pt idx="0">
                  <c:v>99*</c:v>
                </c:pt>
                <c:pt idx="1">
                  <c:v>2000*</c:v>
                </c:pt>
                <c:pt idx="2">
                  <c:v>2001*</c:v>
                </c:pt>
                <c:pt idx="3">
                  <c:v>2*</c:v>
                </c:pt>
                <c:pt idx="4">
                  <c:v>3*</c:v>
                </c:pt>
                <c:pt idx="5">
                  <c:v>4*</c:v>
                </c:pt>
                <c:pt idx="6">
                  <c:v>5*</c:v>
                </c:pt>
                <c:pt idx="7">
                  <c:v>6*</c:v>
                </c:pt>
                <c:pt idx="8">
                  <c:v>7*</c:v>
                </c:pt>
                <c:pt idx="9">
                  <c:v>8*</c:v>
                </c:pt>
                <c:pt idx="10">
                  <c:v>9*</c:v>
                </c:pt>
                <c:pt idx="11">
                  <c:v>10*</c:v>
                </c:pt>
                <c:pt idx="12">
                  <c:v>11*</c:v>
                </c:pt>
                <c:pt idx="13">
                  <c:v>12*</c:v>
                </c:pt>
                <c:pt idx="14">
                  <c:v>13*</c:v>
                </c:pt>
                <c:pt idx="15">
                  <c:v>14*</c:v>
                </c:pt>
                <c:pt idx="16">
                  <c:v>15*</c:v>
                </c:pt>
                <c:pt idx="17">
                  <c:v>16 </c:v>
                </c:pt>
                <c:pt idx="18">
                  <c:v>17 </c:v>
                </c:pt>
                <c:pt idx="19">
                  <c:v>18 </c:v>
                </c:pt>
                <c:pt idx="20">
                  <c:v>19 </c:v>
                </c:pt>
                <c:pt idx="21">
                  <c:v>20 </c:v>
                </c:pt>
                <c:pt idx="22">
                  <c:v>21 </c:v>
                </c:pt>
                <c:pt idx="23">
                  <c:v>22 </c:v>
                </c:pt>
                <c:pt idx="24">
                  <c:v>23 </c:v>
                </c:pt>
                <c:pt idx="25">
                  <c:v>24 </c:v>
                </c:pt>
                <c:pt idx="26">
                  <c:v>25 </c:v>
                </c:pt>
                <c:pt idx="27">
                  <c:v>26 </c:v>
                </c:pt>
              </c:strCache>
            </c:strRef>
          </c:cat>
          <c:val>
            <c:numRef>
              <c:f>予測図!$D$8:$D$35</c:f>
              <c:numCache>
                <c:formatCode>#,##0_);[Red]\(#,##0\)</c:formatCode>
                <c:ptCount val="28"/>
                <c:pt idx="0">
                  <c:v>31615.0</c:v>
                </c:pt>
                <c:pt idx="1">
                  <c:v>36065.0</c:v>
                </c:pt>
                <c:pt idx="2">
                  <c:v>36515.0</c:v>
                </c:pt>
                <c:pt idx="3">
                  <c:v>37401.0</c:v>
                </c:pt>
                <c:pt idx="4">
                  <c:v>39399.0</c:v>
                </c:pt>
                <c:pt idx="5">
                  <c:v>43110.0</c:v>
                </c:pt>
                <c:pt idx="6">
                  <c:v>43772.0</c:v>
                </c:pt>
                <c:pt idx="7">
                  <c:v>44517.0</c:v>
                </c:pt>
                <c:pt idx="8">
                  <c:v>46485.0</c:v>
                </c:pt>
                <c:pt idx="9">
                  <c:v>45713.0</c:v>
                </c:pt>
                <c:pt idx="10">
                  <c:v>46222.0</c:v>
                </c:pt>
                <c:pt idx="11">
                  <c:v>44961.0</c:v>
                </c:pt>
                <c:pt idx="12">
                  <c:v>44254.0</c:v>
                </c:pt>
                <c:pt idx="13">
                  <c:v>44241.0</c:v>
                </c:pt>
                <c:pt idx="14">
                  <c:v>47145.0</c:v>
                </c:pt>
                <c:pt idx="15">
                  <c:v>47809.0</c:v>
                </c:pt>
                <c:pt idx="16">
                  <c:v>47947.0</c:v>
                </c:pt>
                <c:pt idx="17">
                  <c:v>47947.0</c:v>
                </c:pt>
                <c:pt idx="18">
                  <c:v>47947.0</c:v>
                </c:pt>
                <c:pt idx="19">
                  <c:v>48587.0</c:v>
                </c:pt>
                <c:pt idx="20">
                  <c:v>51147.0</c:v>
                </c:pt>
                <c:pt idx="21">
                  <c:v>57547.0</c:v>
                </c:pt>
                <c:pt idx="22">
                  <c:v>63947.0</c:v>
                </c:pt>
                <c:pt idx="23">
                  <c:v>70347.0</c:v>
                </c:pt>
                <c:pt idx="24">
                  <c:v>76747.0</c:v>
                </c:pt>
                <c:pt idx="25">
                  <c:v>83147.0</c:v>
                </c:pt>
                <c:pt idx="26">
                  <c:v>89547.0</c:v>
                </c:pt>
                <c:pt idx="27">
                  <c:v>95947.0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6175480"/>
        <c:axId val="2113389576"/>
      </c:lineChart>
      <c:catAx>
        <c:axId val="21161754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33895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133895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_);[Red]\(#,##0\)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1161754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0.00394</cdr:x>
      <cdr:y>0.03406</cdr:y>
    </cdr:from>
    <cdr:to>
      <cdr:x>0.11367</cdr:x>
      <cdr:y>0.10149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31378" y="189560"/>
          <a:ext cx="874168" cy="375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 smtClean="0"/>
            <a:t>Kg</a:t>
          </a:r>
        </a:p>
      </cdr:txBody>
    </cdr:sp>
  </cdr:relSizeAnchor>
  <cdr:relSizeAnchor xmlns:cdr="http://schemas.openxmlformats.org/drawingml/2006/chartDrawing">
    <cdr:from>
      <cdr:x>0.62632</cdr:x>
      <cdr:y>0.21464</cdr:y>
    </cdr:from>
    <cdr:to>
      <cdr:x>0.62632</cdr:x>
      <cdr:y>0.86787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4989608" y="1194496"/>
          <a:ext cx="0" cy="36353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0.71672</cdr:x>
      <cdr:y>0.21164</cdr:y>
    </cdr:from>
    <cdr:to>
      <cdr:x>0.71672</cdr:x>
      <cdr:y>0.86487</cdr:y>
    </cdr:to>
    <cdr:cxnSp macro="">
      <cdr:nvCxnSpPr>
        <cdr:cNvPr id="6" name="直線コネクタ 5"/>
        <cdr:cNvCxnSpPr/>
      </cdr:nvCxnSpPr>
      <cdr:spPr>
        <a:xfrm xmlns:a="http://schemas.openxmlformats.org/drawingml/2006/main">
          <a:off x="5709784" y="1177815"/>
          <a:ext cx="0" cy="3635364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0.77643</cdr:x>
      <cdr:y>0.64268</cdr:y>
    </cdr:from>
    <cdr:to>
      <cdr:x>0.9584</cdr:x>
      <cdr:y>0.67206</cdr:y>
    </cdr:to>
    <cdr:cxnSp macro="">
      <cdr:nvCxnSpPr>
        <cdr:cNvPr id="8" name="直線コネクタ 7"/>
        <cdr:cNvCxnSpPr/>
      </cdr:nvCxnSpPr>
      <cdr:spPr>
        <a:xfrm xmlns:a="http://schemas.openxmlformats.org/drawingml/2006/main">
          <a:off x="6185465" y="3576641"/>
          <a:ext cx="1449672" cy="163506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rgbClr val="008000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7055-7A14-964E-9AD1-7458E12810DA}" type="datetimeFigureOut">
              <a:rPr kumimoji="1" lang="ja-JP" altLang="en-US" smtClean="0"/>
              <a:t>2017/02/21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43F16-EBFD-0D4D-9EC1-DA2B883ED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3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9625B-AEEB-724D-BC24-60FF9E0D3473}" type="datetimeFigureOut">
              <a:rPr kumimoji="1" lang="ja-JP" altLang="en-US" smtClean="0"/>
              <a:t>2017/02/21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BD85-AA08-EE4B-BF1C-C509EC595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7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5A5A05-2A16-49CF-948D-23C5DBAEE8F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伊方、高浜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BD85-AA08-EE4B-BF1C-C509EC59532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2017/02/21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2017/02/21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2560" y="546027"/>
            <a:ext cx="7406640" cy="3050639"/>
          </a:xfrm>
        </p:spPr>
        <p:txBody>
          <a:bodyPr>
            <a:normAutofit fontScale="90000"/>
          </a:bodyPr>
          <a:lstStyle/>
          <a:p>
            <a:r>
              <a:rPr kumimoji="1" lang="ja-JP" altLang="en-US" sz="2000" dirty="0" smtClean="0"/>
              <a:t>セッション</a:t>
            </a:r>
            <a:r>
              <a:rPr kumimoji="1" lang="en-US" altLang="ja-JP" sz="2000" dirty="0" smtClean="0"/>
              <a:t>4A session 4A</a:t>
            </a:r>
            <a:br>
              <a:rPr kumimoji="1" lang="en-US" altLang="ja-JP" sz="2000" dirty="0" smtClean="0"/>
            </a:br>
            <a:r>
              <a:rPr lang="ja-JP" altLang="en-US" sz="4400" dirty="0" smtClean="0">
                <a:solidFill>
                  <a:schemeClr val="tx1"/>
                </a:solidFill>
              </a:rPr>
              <a:t>再処理の問題点</a:t>
            </a:r>
            <a:r>
              <a:rPr lang="ja-JP" altLang="en-US" sz="4400" dirty="0" smtClean="0"/>
              <a:t>：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 and Cons of Reprocessing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ja-JP" sz="4400" dirty="0" smtClean="0">
                <a:solidFill>
                  <a:schemeClr val="tx1"/>
                </a:solidFill>
                <a:effectLst/>
              </a:rPr>
              <a:t>プルトニウム</a:t>
            </a:r>
            <a:r>
              <a:rPr lang="ja-JP" altLang="ja-JP" sz="4400" dirty="0">
                <a:solidFill>
                  <a:schemeClr val="tx1"/>
                </a:solidFill>
                <a:effectLst/>
              </a:rPr>
              <a:t>利用がもつ課題 </a:t>
            </a:r>
            <a:r>
              <a:rPr lang="en-US" altLang="ja-JP" sz="4000" dirty="0" smtClean="0">
                <a:solidFill>
                  <a:srgbClr val="C0654C"/>
                </a:solidFill>
              </a:rPr>
              <a:t>Challenges involving the use of </a:t>
            </a:r>
            <a:r>
              <a:rPr lang="en-US" altLang="ja-JP" sz="4000" dirty="0" err="1" smtClean="0">
                <a:solidFill>
                  <a:srgbClr val="C0654C"/>
                </a:solidFill>
              </a:rPr>
              <a:t>Pu</a:t>
            </a:r>
            <a:endParaRPr kumimoji="1" lang="ja-JP" altLang="en-US" sz="4400" dirty="0">
              <a:solidFill>
                <a:srgbClr val="C0654C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560" y="4580206"/>
            <a:ext cx="7406640" cy="1259926"/>
          </a:xfrm>
        </p:spPr>
        <p:txBody>
          <a:bodyPr/>
          <a:lstStyle/>
          <a:p>
            <a:pPr algn="ctr"/>
            <a:r>
              <a:rPr lang="ja-JP" altLang="en-US" dirty="0"/>
              <a:t>伴英</a:t>
            </a:r>
            <a:r>
              <a:rPr lang="ja-JP" altLang="en-US" dirty="0" smtClean="0"/>
              <a:t>幸</a:t>
            </a:r>
            <a:r>
              <a:rPr lang="en-US" altLang="ja-JP" dirty="0" smtClean="0"/>
              <a:t> </a:t>
            </a:r>
            <a:r>
              <a:rPr lang="ja-JP" altLang="en-US" dirty="0" smtClean="0"/>
              <a:t>原子力資料情報室共同代表　</a:t>
            </a:r>
            <a:endParaRPr lang="en-US" altLang="ja-JP" dirty="0" smtClean="0"/>
          </a:p>
          <a:p>
            <a:pPr algn="ctr"/>
            <a:r>
              <a:rPr kumimoji="1" lang="en-US" altLang="ja-JP" dirty="0" smtClean="0">
                <a:solidFill>
                  <a:srgbClr val="C0654C"/>
                </a:solidFill>
              </a:rPr>
              <a:t>Hideyuki Ban </a:t>
            </a:r>
            <a:r>
              <a:rPr lang="en-US" altLang="ja-JP" dirty="0" smtClean="0">
                <a:solidFill>
                  <a:srgbClr val="C0654C"/>
                </a:solidFill>
              </a:rPr>
              <a:t>CNIC </a:t>
            </a:r>
            <a:endParaRPr kumimoji="1" lang="ja-JP" altLang="en-US" dirty="0">
              <a:solidFill>
                <a:srgbClr val="C065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3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再処理</a:t>
            </a:r>
            <a:r>
              <a:rPr lang="ja-JP" altLang="en-US" dirty="0" smtClean="0"/>
              <a:t>の意義は変質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1641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FBR</a:t>
            </a:r>
            <a:r>
              <a:rPr kumimoji="1" lang="ja-JP" altLang="en-US" dirty="0" smtClean="0"/>
              <a:t>開発</a:t>
            </a:r>
            <a:r>
              <a:rPr kumimoji="1" lang="en-US" altLang="ja-JP" dirty="0" smtClean="0"/>
              <a:t>⇒</a:t>
            </a:r>
            <a:r>
              <a:rPr kumimoji="1" lang="ja-JP" altLang="en-US" dirty="0" smtClean="0"/>
              <a:t>廃棄物</a:t>
            </a:r>
            <a:r>
              <a:rPr lang="ja-JP" altLang="en-US" dirty="0" smtClean="0"/>
              <a:t>減容化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2800" dirty="0" smtClean="0">
                <a:solidFill>
                  <a:srgbClr val="C0654C"/>
                </a:solidFill>
              </a:rPr>
              <a:t>For FBR ⇒</a:t>
            </a:r>
            <a:r>
              <a:rPr lang="en-US" altLang="ja-JP" sz="2800" dirty="0">
                <a:solidFill>
                  <a:srgbClr val="C0654C"/>
                </a:solidFill>
              </a:rPr>
              <a:t> </a:t>
            </a:r>
            <a:r>
              <a:rPr lang="en-US" altLang="ja-JP" sz="2800" dirty="0" smtClean="0">
                <a:solidFill>
                  <a:srgbClr val="C0654C"/>
                </a:solidFill>
              </a:rPr>
              <a:t>For Reduction of Waste</a:t>
            </a:r>
          </a:p>
          <a:p>
            <a:pPr lvl="1"/>
            <a:r>
              <a:rPr kumimoji="1" lang="ja-JP" altLang="en-US" dirty="0" smtClean="0"/>
              <a:t>減容化は実用化しない（絵に描いた餅）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2400" dirty="0" smtClean="0">
                <a:solidFill>
                  <a:srgbClr val="C0654C"/>
                </a:solidFill>
              </a:rPr>
              <a:t>Never commercially introduce</a:t>
            </a:r>
          </a:p>
          <a:p>
            <a:r>
              <a:rPr kumimoji="1" lang="ja-JP" altLang="en-US" dirty="0" smtClean="0"/>
              <a:t>国内技術による再処理は</a:t>
            </a:r>
            <a:r>
              <a:rPr lang="ja-JP" altLang="en-US" dirty="0"/>
              <a:t>開発</a:t>
            </a:r>
            <a:r>
              <a:rPr lang="ja-JP" altLang="en-US" dirty="0" smtClean="0"/>
              <a:t>できず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再処理技術はフランスからの輸入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C0654C"/>
                </a:solidFill>
              </a:rPr>
              <a:t>Reprocessing was imported from France</a:t>
            </a:r>
          </a:p>
          <a:p>
            <a:r>
              <a:rPr lang="ja-JP" altLang="en-US" dirty="0" smtClean="0"/>
              <a:t>海外にある日本のプルトニウムは海外で燃料に加工して輸入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>
                <a:solidFill>
                  <a:srgbClr val="C0654C"/>
                </a:solidFill>
              </a:rPr>
              <a:t>MOX are fabricated abroad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596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8" y="166183"/>
            <a:ext cx="8143900" cy="1232034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ea typeface="HGS創英角ﾎﾟｯﾌﾟ体" pitchFamily="50" charset="-128"/>
              </a:rPr>
              <a:t>  </a:t>
            </a:r>
            <a:r>
              <a:rPr lang="ja-JP" altLang="en-US" dirty="0" smtClean="0">
                <a:ea typeface="HGS創英角ﾎﾟｯﾌﾟ体" pitchFamily="50" charset="-128"/>
              </a:rPr>
              <a:t>プルサーマル計画の過去・現在</a:t>
            </a:r>
            <a:r>
              <a:rPr lang="en-US" altLang="ja-JP" dirty="0" smtClean="0">
                <a:ea typeface="HGS創英角ﾎﾟｯﾌﾟ体" pitchFamily="50" charset="-128"/>
              </a:rPr>
              <a:t/>
            </a:r>
            <a:br>
              <a:rPr lang="en-US" altLang="ja-JP" dirty="0" smtClean="0">
                <a:ea typeface="HGS創英角ﾎﾟｯﾌﾟ体" pitchFamily="50" charset="-128"/>
              </a:rPr>
            </a:br>
            <a:r>
              <a:rPr lang="en-US" altLang="ja-JP" sz="3100" dirty="0" err="1" smtClean="0">
                <a:ea typeface="HGS創英角ﾎﾟｯﾌﾟ体" pitchFamily="50" charset="-128"/>
              </a:rPr>
              <a:t>Pluthermal</a:t>
            </a:r>
            <a:r>
              <a:rPr lang="en-US" altLang="ja-JP" sz="3100" dirty="0" smtClean="0">
                <a:ea typeface="HGS創英角ﾎﾟｯﾌﾟ体" pitchFamily="50" charset="-128"/>
              </a:rPr>
              <a:t> plan past and current</a:t>
            </a:r>
            <a:endParaRPr lang="ja-JP" altLang="en-US" sz="3100" dirty="0" smtClean="0"/>
          </a:p>
        </p:txBody>
      </p:sp>
      <p:graphicFrame>
        <p:nvGraphicFramePr>
          <p:cNvPr id="29750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19866"/>
              </p:ext>
            </p:extLst>
          </p:nvPr>
        </p:nvGraphicFramePr>
        <p:xfrm>
          <a:off x="353379" y="1669429"/>
          <a:ext cx="8572528" cy="4929198"/>
        </p:xfrm>
        <a:graphic>
          <a:graphicData uri="http://schemas.openxmlformats.org/drawingml/2006/table">
            <a:tbl>
              <a:tblPr/>
              <a:tblGrid>
                <a:gridCol w="1714835"/>
                <a:gridCol w="995221"/>
                <a:gridCol w="1085643"/>
                <a:gridCol w="1881780"/>
                <a:gridCol w="1756286"/>
                <a:gridCol w="1138763"/>
              </a:tblGrid>
              <a:tr h="5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1999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2000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初頭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2017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64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97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年発表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関西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関西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東京　中部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九州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日本原電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東京　関西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北海道　東北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北陸　中国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四国　</a:t>
                      </a:r>
                      <a:b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電源開発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2017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年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/>
                      </a:r>
                      <a:b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現在実施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50" charset="-128"/>
                        </a:rPr>
                        <a:t>四国</a:t>
                      </a:r>
                      <a:endParaRPr kumimoji="1" lang="en-US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2561" name="Text Box 30"/>
          <p:cNvSpPr txBox="1">
            <a:spLocks noChangeArrowheads="1"/>
          </p:cNvSpPr>
          <p:nvPr/>
        </p:nvSpPr>
        <p:spPr bwMode="auto">
          <a:xfrm>
            <a:off x="2987675" y="5013325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2424715" y="5072074"/>
            <a:ext cx="3707633" cy="572107"/>
          </a:xfrm>
          <a:custGeom>
            <a:avLst/>
            <a:gdLst>
              <a:gd name="T0" fmla="*/ 971550 w 21600"/>
              <a:gd name="T1" fmla="*/ 0 h 21600"/>
              <a:gd name="T2" fmla="*/ 0 w 21600"/>
              <a:gd name="T3" fmla="*/ 396082 h 21600"/>
              <a:gd name="T4" fmla="*/ 971550 w 21600"/>
              <a:gd name="T5" fmla="*/ 792163 h 21600"/>
              <a:gd name="T6" fmla="*/ 1295400 w 21600"/>
              <a:gd name="T7" fmla="*/ 39608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142976" y="1225757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2010</a:t>
            </a:r>
            <a:r>
              <a:rPr lang="ja-JP" altLang="en-US" b="1" dirty="0" smtClean="0"/>
              <a:t>年ごろまでに</a:t>
            </a:r>
            <a:r>
              <a:rPr lang="en-US" altLang="ja-JP" b="1" dirty="0" smtClean="0"/>
              <a:t>16</a:t>
            </a:r>
            <a:r>
              <a:rPr lang="ja-JP" altLang="en-US" b="1" dirty="0" smtClean="0"/>
              <a:t>～</a:t>
            </a:r>
            <a:r>
              <a:rPr lang="en-US" altLang="ja-JP" b="1" dirty="0" smtClean="0"/>
              <a:t>18</a:t>
            </a:r>
            <a:r>
              <a:rPr lang="ja-JP" altLang="en-US" b="1" dirty="0" smtClean="0"/>
              <a:t>基でプルサーマルを実施</a:t>
            </a:r>
            <a:endParaRPr lang="ja-JP" altLang="en-US" b="1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16BD0-857A-49BA-B5E2-4D8DC7D5D090}" type="slidenum">
              <a:rPr lang="en-US" altLang="ja-JP" smtClean="0"/>
              <a:pPr>
                <a:defRPr/>
              </a:pPr>
              <a:t>3</a:t>
            </a:fld>
            <a:endParaRPr lang="en-US" altLang="ja-JP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6760979" y="5072074"/>
            <a:ext cx="859556" cy="572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</a:rPr>
              <a:t>関電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19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406467"/>
              </p:ext>
            </p:extLst>
          </p:nvPr>
        </p:nvGraphicFramePr>
        <p:xfrm>
          <a:off x="967146" y="1258240"/>
          <a:ext cx="7966541" cy="556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313309" y="4834881"/>
            <a:ext cx="620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latin typeface="+mn-ea"/>
              </a:rPr>
              <a:t>?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7147" y="166183"/>
            <a:ext cx="7982476" cy="128161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プルトニウム保有量の推移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100" dirty="0" err="1" smtClean="0">
                <a:solidFill>
                  <a:srgbClr val="C0654C"/>
                </a:solidFill>
              </a:rPr>
              <a:t>Pu</a:t>
            </a:r>
            <a:r>
              <a:rPr lang="en-US" altLang="ja-JP" sz="3100" dirty="0" smtClean="0">
                <a:solidFill>
                  <a:srgbClr val="C0654C"/>
                </a:solidFill>
              </a:rPr>
              <a:t> stockpile </a:t>
            </a:r>
            <a:r>
              <a:rPr lang="en-US" altLang="ja-JP" sz="3100" dirty="0" err="1" smtClean="0">
                <a:solidFill>
                  <a:srgbClr val="C0654C"/>
                </a:solidFill>
              </a:rPr>
              <a:t>past,current,near</a:t>
            </a:r>
            <a:r>
              <a:rPr lang="en-US" altLang="ja-JP" sz="3100" dirty="0" smtClean="0">
                <a:solidFill>
                  <a:srgbClr val="C0654C"/>
                </a:solidFill>
              </a:rPr>
              <a:t> future</a:t>
            </a:r>
            <a:endParaRPr kumimoji="1" lang="ja-JP" altLang="en-US" sz="3100" dirty="0">
              <a:solidFill>
                <a:srgbClr val="C065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6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7651" y="274638"/>
            <a:ext cx="8066349" cy="11430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プルトニウム保管量</a:t>
            </a:r>
            <a:r>
              <a:rPr kumimoji="1" lang="ja-JP" altLang="en-US" sz="2700" dirty="0" smtClean="0"/>
              <a:t>（</a:t>
            </a:r>
            <a:r>
              <a:rPr kumimoji="1" lang="en-US" altLang="ja-JP" sz="2700" dirty="0" smtClean="0"/>
              <a:t>2015</a:t>
            </a:r>
            <a:r>
              <a:rPr kumimoji="1" lang="ja-JP" altLang="en-US" sz="2700" dirty="0" smtClean="0"/>
              <a:t>年末）</a:t>
            </a:r>
            <a:endParaRPr kumimoji="1" lang="ja-JP" altLang="en-US" sz="27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87487"/>
              </p:ext>
            </p:extLst>
          </p:nvPr>
        </p:nvGraphicFramePr>
        <p:xfrm>
          <a:off x="1282916" y="1417637"/>
          <a:ext cx="7402440" cy="5265585"/>
        </p:xfrm>
        <a:graphic>
          <a:graphicData uri="http://schemas.openxmlformats.org/drawingml/2006/table">
            <a:tbl>
              <a:tblPr/>
              <a:tblGrid>
                <a:gridCol w="2594953"/>
                <a:gridCol w="2116933"/>
                <a:gridCol w="1324791"/>
                <a:gridCol w="1365763"/>
              </a:tblGrid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effectLst/>
                          <a:latin typeface="Osaka"/>
                        </a:rPr>
                        <a:t>　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effectLst/>
                          <a:latin typeface="ＭＳ Ｐ明朝"/>
                        </a:rPr>
                        <a:t>合計</a:t>
                      </a:r>
                      <a:r>
                        <a:rPr lang="en-US" altLang="ja-JP" sz="2400" b="0" i="0" u="none" strike="noStrike" dirty="0" smtClean="0">
                          <a:effectLst/>
                          <a:latin typeface="ＭＳ Ｐ明朝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effectLst/>
                          <a:latin typeface="+mj-ea"/>
                          <a:ea typeface="+mj-ea"/>
                        </a:rPr>
                        <a:t>kg)</a:t>
                      </a:r>
                      <a:endParaRPr lang="ja-JP" altLang="en-US" sz="2400" b="1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Bookman Old Style"/>
                        </a:rPr>
                        <a:t>JNFL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effectLst/>
                          <a:latin typeface="Bookman Old Style"/>
                        </a:rPr>
                        <a:t>JAEA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再処理施設合計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4,126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3,614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512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 smtClean="0">
                          <a:effectLst/>
                          <a:latin typeface="Osaka"/>
                        </a:rPr>
                        <a:t>加工施設合計</a:t>
                      </a:r>
                      <a:endParaRPr lang="ja-JP" altLang="en-US" sz="2400" b="0" i="0" u="none" strike="noStrike" dirty="0">
                        <a:effectLst/>
                        <a:latin typeface="Osaka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3,596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　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3,596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燃料加工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3,149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　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3,149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製品貯蔵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446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　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effectLst/>
                          <a:latin typeface="Bookman Old Style"/>
                          <a:cs typeface="Bookman Old Style"/>
                        </a:rPr>
                        <a:t>446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原子炉施設計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3,109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常陽＋もんじゅ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165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軽水炉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2,501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臨界実験装置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444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海外合計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37,115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英国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20,868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仏国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16,248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effectLst/>
                          <a:latin typeface="Osaka"/>
                        </a:rPr>
                        <a:t>総合計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>
                          <a:effectLst/>
                          <a:latin typeface="Bookman Old Style"/>
                          <a:cs typeface="Bookman Old Style"/>
                        </a:rPr>
                        <a:t>47,947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 dirty="0"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22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149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核燃料サイクルコスト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>
                <a:solidFill>
                  <a:srgbClr val="C0654C"/>
                </a:solidFill>
              </a:rPr>
              <a:t>Fuel cycle cost</a:t>
            </a:r>
            <a:endParaRPr kumimoji="1" lang="ja-JP" altLang="en-US" dirty="0">
              <a:solidFill>
                <a:srgbClr val="C0654C"/>
              </a:solidFill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782" t="-1" r="-3480" b="-1"/>
          <a:stretch/>
        </p:blipFill>
        <p:spPr>
          <a:xfrm>
            <a:off x="1204079" y="1336134"/>
            <a:ext cx="7795585" cy="5521866"/>
          </a:xfrm>
        </p:spPr>
      </p:pic>
    </p:spTree>
    <p:extLst>
      <p:ext uri="{BB962C8B-B14F-4D97-AF65-F5344CB8AC3E}">
        <p14:creationId xmlns:p14="http://schemas.microsoft.com/office/powerpoint/2010/main" val="128465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拠出金の対象範囲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>
                <a:solidFill>
                  <a:srgbClr val="C0654C"/>
                </a:solidFill>
              </a:rPr>
              <a:t>Range of financial contribution</a:t>
            </a:r>
            <a:endParaRPr kumimoji="1" lang="ja-JP" altLang="en-US" dirty="0">
              <a:solidFill>
                <a:srgbClr val="C0654C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959898"/>
              </p:ext>
            </p:extLst>
          </p:nvPr>
        </p:nvGraphicFramePr>
        <p:xfrm>
          <a:off x="1301416" y="1566865"/>
          <a:ext cx="7499349" cy="494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967"/>
                <a:gridCol w="2132301"/>
                <a:gridCol w="2063081"/>
              </a:tblGrid>
              <a:tr h="6338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使用済燃料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旧システム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新システム案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8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六ヶ所再処理工場対象分の諸費用（</a:t>
                      </a:r>
                      <a:r>
                        <a:rPr kumimoji="1" lang="en-US" altLang="ja-JP" sz="2400" dirty="0" smtClean="0"/>
                        <a:t>32,000t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RWMFRC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に積立て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使用済燃料再処理機構（</a:t>
                      </a:r>
                      <a:r>
                        <a:rPr kumimoji="1" lang="en-US" altLang="ja-JP" sz="2400" dirty="0" err="1" smtClean="0"/>
                        <a:t>NuRO</a:t>
                      </a:r>
                      <a:r>
                        <a:rPr kumimoji="1" lang="ja-JP" altLang="en-US" sz="2400" dirty="0" smtClean="0"/>
                        <a:t>）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に拠出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343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六ヶ所再処理対象外の諸費用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ja-JP" altLang="en-US" sz="2400" dirty="0" smtClean="0"/>
                        <a:t>（現状</a:t>
                      </a:r>
                      <a:r>
                        <a:rPr kumimoji="1" lang="en-US" altLang="ja-JP" sz="2400" dirty="0" smtClean="0"/>
                        <a:t>:</a:t>
                      </a:r>
                      <a:r>
                        <a:rPr kumimoji="1" lang="ja-JP" altLang="en-US" sz="2400" dirty="0" smtClean="0"/>
                        <a:t>年発生量の約半分）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電力会社内部で積立て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114085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MOX</a:t>
                      </a:r>
                      <a:r>
                        <a:rPr kumimoji="1" lang="ja-JP" altLang="en-US" sz="2400" dirty="0" smtClean="0"/>
                        <a:t>燃料加工工場の諸費用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加工の都度の支払い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1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原子力依存度の低減と再処理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原子力依存度の低減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2800" dirty="0" smtClean="0">
                <a:solidFill>
                  <a:srgbClr val="C0654C"/>
                </a:solidFill>
              </a:rPr>
              <a:t>NPPs will decline</a:t>
            </a:r>
            <a:endParaRPr kumimoji="1" lang="en-US" altLang="ja-JP" sz="2800" dirty="0" smtClean="0">
              <a:solidFill>
                <a:srgbClr val="C0654C"/>
              </a:solidFill>
            </a:endParaRPr>
          </a:p>
          <a:p>
            <a:pPr lvl="1"/>
            <a:r>
              <a:rPr lang="ja-JP" altLang="en-US" dirty="0" smtClean="0">
                <a:solidFill>
                  <a:srgbClr val="000000"/>
                </a:solidFill>
              </a:rPr>
              <a:t>脱原発支持が７割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C0654C"/>
                </a:solidFill>
              </a:rPr>
              <a:t>70% of public supports Nuclear </a:t>
            </a:r>
            <a:r>
              <a:rPr lang="en-US" altLang="ja-JP" dirty="0" err="1" smtClean="0">
                <a:solidFill>
                  <a:srgbClr val="C0654C"/>
                </a:solidFill>
              </a:rPr>
              <a:t>phaseout</a:t>
            </a:r>
            <a:endParaRPr lang="en-US" altLang="ja-JP" dirty="0" smtClean="0">
              <a:solidFill>
                <a:srgbClr val="C0654C"/>
              </a:solidFill>
            </a:endParaRPr>
          </a:p>
          <a:p>
            <a:pPr lvl="1"/>
            <a:r>
              <a:rPr kumimoji="1" lang="ja-JP" altLang="en-US" dirty="0" smtClean="0"/>
              <a:t>新規原発の建設は困難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rgbClr val="C0654C"/>
                </a:solidFill>
              </a:rPr>
              <a:t>New plant construction becoming difficult</a:t>
            </a:r>
          </a:p>
          <a:p>
            <a:r>
              <a:rPr lang="ja-JP" altLang="en-US" dirty="0" smtClean="0"/>
              <a:t>再処理の維持は困難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六ヶ所再処理工場を運転せずに廃止することが合理的な判断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C0654C"/>
                </a:solidFill>
              </a:rPr>
              <a:t>close </a:t>
            </a:r>
            <a:r>
              <a:rPr lang="en-US" altLang="ja-JP" dirty="0" err="1" smtClean="0">
                <a:solidFill>
                  <a:srgbClr val="C0654C"/>
                </a:solidFill>
              </a:rPr>
              <a:t>Rokkasho</a:t>
            </a:r>
            <a:r>
              <a:rPr lang="en-US" altLang="ja-JP" dirty="0" smtClean="0">
                <a:solidFill>
                  <a:srgbClr val="C0654C"/>
                </a:solidFill>
              </a:rPr>
              <a:t> without operation</a:t>
            </a:r>
          </a:p>
          <a:p>
            <a:pPr lvl="1"/>
            <a:r>
              <a:rPr kumimoji="1" lang="ja-JP" altLang="en-US" dirty="0" smtClean="0"/>
              <a:t>プルトニウムは直接処分を含めて幅広い議論を経て処理・処分するべき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solidFill>
                  <a:srgbClr val="C0654C"/>
                </a:solidFill>
              </a:rPr>
              <a:t>T</a:t>
            </a:r>
            <a:r>
              <a:rPr lang="en-US" altLang="ja-JP" dirty="0" smtClean="0">
                <a:solidFill>
                  <a:srgbClr val="C0654C"/>
                </a:solidFill>
              </a:rPr>
              <a:t>owards direct disposal of </a:t>
            </a:r>
            <a:r>
              <a:rPr lang="en-US" altLang="ja-JP" dirty="0" err="1" smtClean="0">
                <a:solidFill>
                  <a:srgbClr val="C0654C"/>
                </a:solidFill>
              </a:rPr>
              <a:t>Pu</a:t>
            </a:r>
            <a:endParaRPr kumimoji="1" lang="en-US" altLang="ja-JP" dirty="0" smtClean="0">
              <a:solidFill>
                <a:srgbClr val="C065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2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フレッシュ.thmx</Template>
  <TotalTime>262</TotalTime>
  <Words>197</Words>
  <Application>Microsoft Macintosh PowerPoint</Application>
  <PresentationFormat>画面に合わせる (4:3)</PresentationFormat>
  <Paragraphs>95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フレッシュ</vt:lpstr>
      <vt:lpstr>セッション4A session 4A 再処理の問題点： Pros and Cons of Reprocessing プルトニウム利用がもつ課題 Challenges involving the use of Pu</vt:lpstr>
      <vt:lpstr>再処理の意義は変質</vt:lpstr>
      <vt:lpstr>  プルサーマル計画の過去・現在 Pluthermal plan past and current</vt:lpstr>
      <vt:lpstr>プルトニウム保有量の推移 Pu stockpile past,current,near future</vt:lpstr>
      <vt:lpstr>プルトニウム保管量（2015年末）</vt:lpstr>
      <vt:lpstr>核燃料サイクルコスト Fuel cycle cost</vt:lpstr>
      <vt:lpstr>拠出金の対象範囲 Range of financial contribution</vt:lpstr>
      <vt:lpstr>原子力依存度の低減と再処理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伴 英幸</dc:creator>
  <cp:lastModifiedBy>伴 英幸</cp:lastModifiedBy>
  <cp:revision>20</cp:revision>
  <cp:lastPrinted>2017-02-21T04:13:28Z</cp:lastPrinted>
  <dcterms:created xsi:type="dcterms:W3CDTF">2017-02-19T05:19:16Z</dcterms:created>
  <dcterms:modified xsi:type="dcterms:W3CDTF">2017-02-21T04:14:39Z</dcterms:modified>
</cp:coreProperties>
</file>